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334" r:id="rId3"/>
    <p:sldId id="390" r:id="rId4"/>
    <p:sldId id="401" r:id="rId5"/>
    <p:sldId id="409" r:id="rId6"/>
    <p:sldId id="395" r:id="rId7"/>
    <p:sldId id="396" r:id="rId8"/>
    <p:sldId id="397" r:id="rId9"/>
    <p:sldId id="398" r:id="rId10"/>
    <p:sldId id="399" r:id="rId11"/>
    <p:sldId id="402" r:id="rId12"/>
    <p:sldId id="400" r:id="rId13"/>
    <p:sldId id="403" r:id="rId14"/>
    <p:sldId id="404" r:id="rId15"/>
    <p:sldId id="405" r:id="rId16"/>
    <p:sldId id="408" r:id="rId17"/>
    <p:sldId id="406" r:id="rId18"/>
    <p:sldId id="407" r:id="rId19"/>
    <p:sldId id="410" r:id="rId20"/>
    <p:sldId id="412" r:id="rId21"/>
    <p:sldId id="413" r:id="rId22"/>
    <p:sldId id="414" r:id="rId23"/>
    <p:sldId id="419" r:id="rId24"/>
    <p:sldId id="420" r:id="rId25"/>
    <p:sldId id="421" r:id="rId26"/>
    <p:sldId id="422" r:id="rId27"/>
    <p:sldId id="423" r:id="rId28"/>
    <p:sldId id="424" r:id="rId29"/>
    <p:sldId id="425" r:id="rId30"/>
    <p:sldId id="426" r:id="rId31"/>
    <p:sldId id="427" r:id="rId32"/>
    <p:sldId id="415" r:id="rId33"/>
    <p:sldId id="417" r:id="rId34"/>
    <p:sldId id="416" r:id="rId35"/>
    <p:sldId id="418" r:id="rId36"/>
    <p:sldId id="411" r:id="rId37"/>
    <p:sldId id="294" r:id="rId38"/>
  </p:sldIdLst>
  <p:sldSz cx="9144000" cy="6858000" type="screen4x3"/>
  <p:notesSz cx="6858000" cy="9947275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759A"/>
    <a:srgbClr val="7593B3"/>
    <a:srgbClr val="B3C3D5"/>
    <a:srgbClr val="DEB4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2" autoAdjust="0"/>
    <p:restoredTop sz="93613" autoAdjust="0"/>
  </p:normalViewPr>
  <p:slideViewPr>
    <p:cSldViewPr>
      <p:cViewPr>
        <p:scale>
          <a:sx n="93" d="100"/>
          <a:sy n="93" d="100"/>
        </p:scale>
        <p:origin x="864" y="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CD710B-DBEB-48B9-BE37-6CC35DC50D83}" type="datetimeFigureOut">
              <a:rPr lang="ru-RU" smtClean="0"/>
              <a:t>15.11.2018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9448800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9448800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8A164D-CA5E-491E-9E8B-2B92929EB9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52703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9FBC4C-1749-4424-9522-1B6D127EF272}" type="datetimeFigureOut">
              <a:rPr lang="ru-RU" smtClean="0"/>
              <a:t>15.11.2018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942975" y="746125"/>
            <a:ext cx="4972050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724956"/>
            <a:ext cx="5486400" cy="44762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48185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9448185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FC6225-C8ED-4E9F-A34F-711DD8E7E2B6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7954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FC6225-C8ED-4E9F-A34F-711DD8E7E2B6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7728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FC6225-C8ED-4E9F-A34F-711DD8E7E2B6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5247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1027"/>
          <a:stretch/>
        </p:blipFill>
        <p:spPr>
          <a:xfrm>
            <a:off x="0" y="4337350"/>
            <a:ext cx="9144000" cy="252065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838200"/>
            <a:ext cx="7772400" cy="3276599"/>
          </a:xfrm>
        </p:spPr>
        <p:txBody>
          <a:bodyPr/>
          <a:lstStyle>
            <a:lvl1pPr>
              <a:defRPr>
                <a:solidFill>
                  <a:srgbClr val="54759A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4419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685800" y="6356350"/>
            <a:ext cx="7772400" cy="365125"/>
          </a:xfrm>
        </p:spPr>
        <p:txBody>
          <a:bodyPr/>
          <a:lstStyle>
            <a:lvl1pPr algn="r">
              <a:defRPr>
                <a:solidFill>
                  <a:srgbClr val="54759A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 smtClean="0"/>
              <a:t>Big Data User Group Meetup #22, 24.01.2017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DFBDC"/>
              </a:clrFrom>
              <a:clrTo>
                <a:srgbClr val="FDFBD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420" y="118450"/>
            <a:ext cx="2142179" cy="414950"/>
          </a:xfrm>
          <a:prstGeom prst="rect">
            <a:avLst/>
          </a:prstGeom>
          <a:ln>
            <a:noFill/>
          </a:ln>
          <a:effectLst>
            <a:outerShdw blurRad="114300" dist="38100" dir="18600000" sx="102000" sy="102000" algn="bl" rotWithShape="0">
              <a:prstClr val="black">
                <a:alpha val="31000"/>
              </a:prstClr>
            </a:outerShdw>
          </a:effectLst>
        </p:spPr>
      </p:pic>
      <p:sp>
        <p:nvSpPr>
          <p:cNvPr id="9" name="Прямоугольник 8"/>
          <p:cNvSpPr/>
          <p:nvPr userDrawn="1"/>
        </p:nvSpPr>
        <p:spPr>
          <a:xfrm>
            <a:off x="0" y="4297681"/>
            <a:ext cx="9144000" cy="45719"/>
          </a:xfrm>
          <a:prstGeom prst="rect">
            <a:avLst/>
          </a:prstGeom>
          <a:solidFill>
            <a:srgbClr val="5475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2738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Big Data User Group Meetup #22, 24.01.2017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C8E4-965C-47C5-86B5-2FEC2000E3F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5225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Big Data User Group Meetup #22, 24.01.2017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C8E4-965C-47C5-86B5-2FEC2000E3F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4753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Big Data User Group Meetup #22, 24.01.2017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C8E4-965C-47C5-86B5-2FEC2000E3F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6763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8382000" y="-1"/>
            <a:ext cx="533400" cy="990600"/>
          </a:xfrm>
          <a:prstGeom prst="rect">
            <a:avLst/>
          </a:prstGeom>
          <a:solidFill>
            <a:srgbClr val="7593B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206459"/>
            <a:ext cx="8001000" cy="792162"/>
          </a:xfrm>
        </p:spPr>
        <p:txBody>
          <a:bodyPr/>
          <a:lstStyle>
            <a:lvl1pPr algn="l">
              <a:defRPr b="0">
                <a:solidFill>
                  <a:srgbClr val="54759A"/>
                </a:solidFill>
                <a:effectLst/>
                <a:latin typeface="Trebuchet MS" panose="020B0603020202020204" pitchFamily="34" charset="0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334000"/>
          </a:xfrm>
        </p:spPr>
        <p:txBody>
          <a:bodyPr/>
          <a:lstStyle>
            <a:lvl1pPr>
              <a:buClr>
                <a:srgbClr val="7593B3"/>
              </a:buClr>
              <a:defRPr>
                <a:latin typeface="Trebuchet MS" panose="020B0603020202020204" pitchFamily="34" charset="0"/>
              </a:defRPr>
            </a:lvl1pPr>
            <a:lvl2pPr>
              <a:buClr>
                <a:srgbClr val="7593B3"/>
              </a:buClr>
              <a:defRPr>
                <a:latin typeface="Trebuchet MS" panose="020B0603020202020204" pitchFamily="34" charset="0"/>
              </a:defRPr>
            </a:lvl2pPr>
            <a:lvl3pPr>
              <a:defRPr>
                <a:latin typeface="Trebuchet MS" panose="020B0603020202020204" pitchFamily="34" charset="0"/>
              </a:defRPr>
            </a:lvl3pPr>
            <a:lvl4pPr>
              <a:defRPr>
                <a:latin typeface="Trebuchet MS" panose="020B0603020202020204" pitchFamily="34" charset="0"/>
              </a:defRPr>
            </a:lvl4pPr>
            <a:lvl5pPr>
              <a:defRPr>
                <a:latin typeface="Trebuchet MS" panose="020B0603020202020204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459204"/>
            <a:ext cx="531395" cy="531395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381999" y="94079"/>
            <a:ext cx="531395" cy="365125"/>
          </a:xfrm>
        </p:spPr>
        <p:txBody>
          <a:bodyPr/>
          <a:lstStyle>
            <a:lvl1pPr algn="ctr">
              <a:defRPr sz="1800" b="1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fld id="{B491C8E4-965C-47C5-86B5-2FEC2000E3F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6629400"/>
            <a:ext cx="9144000" cy="228601"/>
          </a:xfrm>
          <a:prstGeom prst="rect">
            <a:avLst/>
          </a:prstGeom>
          <a:solidFill>
            <a:srgbClr val="5475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28600" rtlCol="0" anchor="ctr"/>
          <a:lstStyle/>
          <a:p>
            <a:pPr algn="r"/>
            <a:r>
              <a:rPr lang="en-US" sz="1400" dirty="0" smtClean="0">
                <a:latin typeface="Trebuchet MS" panose="020B0603020202020204" pitchFamily="34" charset="0"/>
              </a:rPr>
              <a:t>RocketScience.ai</a:t>
            </a:r>
            <a:endParaRPr lang="ru-RU" sz="1400" dirty="0">
              <a:latin typeface="Trebuchet MS" panose="020B0603020202020204" pitchFamily="34" charset="0"/>
            </a:endParaRPr>
          </a:p>
        </p:txBody>
      </p:sp>
      <p:sp>
        <p:nvSpPr>
          <p:cNvPr id="9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28600" y="6629400"/>
            <a:ext cx="6172200" cy="22860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Big Data User Group Meetup #22, 24.01.2017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1297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8382000" y="-1"/>
            <a:ext cx="533400" cy="990600"/>
          </a:xfrm>
          <a:prstGeom prst="rect">
            <a:avLst/>
          </a:prstGeom>
          <a:solidFill>
            <a:srgbClr val="7593B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206459"/>
            <a:ext cx="8001000" cy="792162"/>
          </a:xfrm>
        </p:spPr>
        <p:txBody>
          <a:bodyPr/>
          <a:lstStyle>
            <a:lvl1pPr algn="l">
              <a:defRPr b="0">
                <a:solidFill>
                  <a:srgbClr val="54759A"/>
                </a:solidFill>
                <a:effectLst/>
                <a:latin typeface="Trebuchet MS" panose="020B0603020202020204" pitchFamily="34" charset="0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459204"/>
            <a:ext cx="531395" cy="531395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381999" y="94079"/>
            <a:ext cx="531395" cy="365125"/>
          </a:xfrm>
        </p:spPr>
        <p:txBody>
          <a:bodyPr/>
          <a:lstStyle>
            <a:lvl1pPr algn="ctr">
              <a:defRPr sz="1800" b="1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fld id="{B491C8E4-965C-47C5-86B5-2FEC2000E3F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2" name="Прямоугольник 11"/>
          <p:cNvSpPr/>
          <p:nvPr userDrawn="1"/>
        </p:nvSpPr>
        <p:spPr>
          <a:xfrm>
            <a:off x="0" y="6629400"/>
            <a:ext cx="9144000" cy="228601"/>
          </a:xfrm>
          <a:prstGeom prst="rect">
            <a:avLst/>
          </a:prstGeom>
          <a:solidFill>
            <a:srgbClr val="5475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28600" rtlCol="0" anchor="ctr"/>
          <a:lstStyle/>
          <a:p>
            <a:pPr algn="r"/>
            <a:r>
              <a:rPr lang="en-US" sz="1400" dirty="0" smtClean="0">
                <a:latin typeface="Trebuchet MS" panose="020B0603020202020204" pitchFamily="34" charset="0"/>
              </a:rPr>
              <a:t>RocketScience.ai</a:t>
            </a:r>
            <a:endParaRPr lang="ru-RU" sz="1400" dirty="0">
              <a:latin typeface="Trebuchet MS" panose="020B0603020202020204" pitchFamily="34" charset="0"/>
            </a:endParaRPr>
          </a:p>
        </p:txBody>
      </p:sp>
      <p:sp>
        <p:nvSpPr>
          <p:cNvPr id="9" name="Объект 2"/>
          <p:cNvSpPr>
            <a:spLocks noGrp="1"/>
          </p:cNvSpPr>
          <p:nvPr>
            <p:ph sz="half" idx="1"/>
          </p:nvPr>
        </p:nvSpPr>
        <p:spPr>
          <a:xfrm>
            <a:off x="228600" y="1219200"/>
            <a:ext cx="4267200" cy="5410200"/>
          </a:xfrm>
        </p:spPr>
        <p:txBody>
          <a:bodyPr/>
          <a:lstStyle>
            <a:lvl1pPr>
              <a:buClr>
                <a:srgbClr val="7593B3"/>
              </a:buClr>
              <a:defRPr sz="2800">
                <a:latin typeface="Trebuchet MS" panose="020B0603020202020204" pitchFamily="34" charset="0"/>
              </a:defRPr>
            </a:lvl1pPr>
            <a:lvl2pPr>
              <a:buClr>
                <a:srgbClr val="7593B3"/>
              </a:buClr>
              <a:defRPr sz="2400">
                <a:latin typeface="Trebuchet MS" panose="020B0603020202020204" pitchFamily="34" charset="0"/>
              </a:defRPr>
            </a:lvl2pPr>
            <a:lvl3pPr>
              <a:defRPr sz="2000">
                <a:latin typeface="Trebuchet MS" panose="020B0603020202020204" pitchFamily="34" charset="0"/>
              </a:defRPr>
            </a:lvl3pPr>
            <a:lvl4pPr>
              <a:defRPr sz="1800">
                <a:latin typeface="Trebuchet MS" panose="020B0603020202020204" pitchFamily="34" charset="0"/>
              </a:defRPr>
            </a:lvl4pPr>
            <a:lvl5pPr>
              <a:defRPr sz="1800">
                <a:latin typeface="Trebuchet MS" panose="020B0603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0" name="Объект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267200" cy="5410200"/>
          </a:xfrm>
        </p:spPr>
        <p:txBody>
          <a:bodyPr/>
          <a:lstStyle>
            <a:lvl1pPr>
              <a:buClr>
                <a:srgbClr val="7593B3"/>
              </a:buClr>
              <a:defRPr sz="2800">
                <a:latin typeface="Trebuchet MS" panose="020B0603020202020204" pitchFamily="34" charset="0"/>
              </a:defRPr>
            </a:lvl1pPr>
            <a:lvl2pPr>
              <a:buClr>
                <a:srgbClr val="7593B3"/>
              </a:buClr>
              <a:defRPr sz="2400">
                <a:latin typeface="Trebuchet MS" panose="020B0603020202020204" pitchFamily="34" charset="0"/>
              </a:defRPr>
            </a:lvl2pPr>
            <a:lvl3pPr>
              <a:defRPr sz="2000">
                <a:latin typeface="Trebuchet MS" panose="020B0603020202020204" pitchFamily="34" charset="0"/>
              </a:defRPr>
            </a:lvl3pPr>
            <a:lvl4pPr>
              <a:defRPr sz="1800">
                <a:latin typeface="Trebuchet MS" panose="020B0603020202020204" pitchFamily="34" charset="0"/>
              </a:defRPr>
            </a:lvl4pPr>
            <a:lvl5pPr>
              <a:defRPr sz="1800">
                <a:latin typeface="Trebuchet MS" panose="020B0603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13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28600" y="6629400"/>
            <a:ext cx="6172200" cy="22860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Big Data User Group Meetup #22, 24.01.2017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5194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Big Data User Group Meetup #22, 24.01.2017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C8E4-965C-47C5-86B5-2FEC2000E3F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0580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Big Data User Group Meetup #22, 24.01.2017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C8E4-965C-47C5-86B5-2FEC2000E3F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648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Big Data User Group Meetup #22, 24.01.2017</a:t>
            </a:r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C8E4-965C-47C5-86B5-2FEC2000E3F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9089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Big Data User Group Meetup #22, 24.01.2017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C8E4-965C-47C5-86B5-2FEC2000E3F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5268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Big Data User Group Meetup #22, 24.01.2017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C8E4-965C-47C5-86B5-2FEC2000E3F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7126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Big Data User Group Meetup #22, 24.01.2017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C8E4-965C-47C5-86B5-2FEC2000E3F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1557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Big Data User Group Meetup #22, 24.01.2017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1C8E4-965C-47C5-86B5-2FEC2000E3F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4200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2" r:id="rId4"/>
    <p:sldLayoutId id="2147483651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clustering.html#overview-of-clustering-methods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cikit-learn.org/stable/modules/clustering.html#clustering-performance-evaluation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scikit-learn.org/stable/modules/clustering.html#clustering-performance-evaluation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ftaliharris.com/blog/visualizing-k-means-clustering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ftaliharris.com/blog/visualizing-dbscan-clustering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athena.ecs.csus.edu/~associationcw/FpGrowth.html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athena.ecs.csus.edu/~associationcw/Algorithms/FpGrowth.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setosa.io/ev/principal-component-analysi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Bv09BD7ez_6lYVoZ1RzVcOPIT5Lfjo0Y" TargetMode="External"/><Relationship Id="rId7" Type="http://schemas.openxmlformats.org/officeDocument/2006/relationships/hyperlink" Target="https://www.cs.cmu.edu/~dpelleg/download/xmeans.pdf" TargetMode="External"/><Relationship Id="rId2" Type="http://schemas.openxmlformats.org/officeDocument/2006/relationships/hyperlink" Target="https://scikit-learn.org/stable/modules/clustering.html#cluster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playlist?list=PLBv09BD7ez_7beI0_fuE96lSbsr_8K8YD" TargetMode="External"/><Relationship Id="rId5" Type="http://schemas.openxmlformats.org/officeDocument/2006/relationships/hyperlink" Target="https://github.com/udacity/DSND_Term1/tree/master/lessons/Unsupervised" TargetMode="External"/><Relationship Id="rId4" Type="http://schemas.openxmlformats.org/officeDocument/2006/relationships/hyperlink" Target="https://www.youtube.com/playlist?list=PLBv09BD7ez_4InDh85LM_43Bsw0cFDHdN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3200" b="1" dirty="0"/>
              <a:t>TENSOR.BY</a:t>
            </a:r>
            <a:br>
              <a:rPr lang="en-US" sz="3200" b="1" dirty="0"/>
            </a:br>
            <a:r>
              <a:rPr lang="en-US" sz="3200" b="1" dirty="0"/>
              <a:t/>
            </a:r>
            <a:br>
              <a:rPr lang="en-US" sz="3200" b="1" dirty="0"/>
            </a:br>
            <a:r>
              <a:rPr lang="en-US" sz="3200" b="1" dirty="0"/>
              <a:t>ML-course</a:t>
            </a:r>
            <a:r>
              <a:rPr lang="en-US" sz="2800" b="1" dirty="0"/>
              <a:t/>
            </a:r>
            <a:br>
              <a:rPr lang="en-US" sz="2800" b="1" dirty="0"/>
            </a:br>
            <a:r>
              <a:rPr lang="en-US" sz="3200" b="1" dirty="0" smtClean="0"/>
              <a:t/>
            </a:r>
            <a:br>
              <a:rPr lang="en-US" sz="3200" b="1" dirty="0" smtClean="0"/>
            </a:b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4000" b="1" dirty="0" smtClean="0"/>
              <a:t>5. </a:t>
            </a:r>
            <a:r>
              <a:rPr lang="ru-RU" sz="4000" b="1" dirty="0" smtClean="0"/>
              <a:t>Машинное обучение без учителя</a:t>
            </a:r>
            <a:endParaRPr lang="ru-RU" sz="4000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4419600"/>
            <a:ext cx="6400800" cy="1219200"/>
          </a:xfrm>
        </p:spPr>
        <p:txBody>
          <a:bodyPr>
            <a:normAutofit/>
          </a:bodyPr>
          <a:lstStyle/>
          <a:p>
            <a:r>
              <a:rPr lang="ru-RU" sz="2400" dirty="0" smtClean="0"/>
              <a:t>Александр Фридман</a:t>
            </a:r>
            <a:r>
              <a:rPr lang="en-US" sz="2400" dirty="0" smtClean="0"/>
              <a:t> (Data Scientist),</a:t>
            </a: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alexandef@epica.ai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/>
              <a:t>ML-course.   </a:t>
            </a:r>
            <a:r>
              <a:rPr lang="ru-RU" b="1" dirty="0" smtClean="0"/>
              <a:t>Машинное обучение без учителя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826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 smtClean="0"/>
              <a:t>Типы кластерных структур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C8E4-965C-47C5-86B5-2FEC2000E3F4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28600" y="6629400"/>
            <a:ext cx="6172200" cy="228601"/>
          </a:xfrm>
        </p:spPr>
        <p:txBody>
          <a:bodyPr/>
          <a:lstStyle/>
          <a:p>
            <a:r>
              <a:rPr lang="en-US" b="1" dirty="0"/>
              <a:t>ML-course.   </a:t>
            </a:r>
            <a:r>
              <a:rPr lang="ru-RU" b="1" dirty="0"/>
              <a:t>Машинное обучение без учителя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8077200" cy="455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22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 smtClean="0"/>
              <a:t>Возможности алгоритмов кластеризации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C8E4-965C-47C5-86B5-2FEC2000E3F4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28600" y="6629399"/>
            <a:ext cx="6172200" cy="228601"/>
          </a:xfrm>
        </p:spPr>
        <p:txBody>
          <a:bodyPr/>
          <a:lstStyle/>
          <a:p>
            <a:r>
              <a:rPr lang="en-US" b="1" dirty="0"/>
              <a:t>ML-course.   </a:t>
            </a:r>
            <a:r>
              <a:rPr lang="ru-RU" b="1" dirty="0"/>
              <a:t>Машинное обучение без учителя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76675"/>
            <a:ext cx="6324600" cy="5149328"/>
          </a:xfrm>
          <a:prstGeom prst="rect">
            <a:avLst/>
          </a:prstGeom>
        </p:spPr>
      </p:pic>
      <p:sp>
        <p:nvSpPr>
          <p:cNvPr id="8" name="Нижний колонтитул 4"/>
          <p:cNvSpPr txBox="1">
            <a:spLocks/>
          </p:cNvSpPr>
          <p:nvPr/>
        </p:nvSpPr>
        <p:spPr>
          <a:xfrm>
            <a:off x="304800" y="6263400"/>
            <a:ext cx="6172200" cy="228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  <a:hlinkClick r:id="rId3"/>
              </a:rPr>
              <a:t>https://</a:t>
            </a:r>
            <a:r>
              <a:rPr lang="en-US" b="1" dirty="0" smtClean="0">
                <a:solidFill>
                  <a:schemeClr val="tx1"/>
                </a:solidFill>
                <a:hlinkClick r:id="rId3"/>
              </a:rPr>
              <a:t>scikit-learn.org/stable/modules/clustering.html#overview-of-clustering-methods</a:t>
            </a:r>
            <a:endParaRPr lang="ru-RU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307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 smtClean="0"/>
              <a:t>Проблема чувствительности к выбору метрики</a:t>
            </a:r>
            <a:endParaRPr lang="ru-RU" sz="28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C8E4-965C-47C5-86B5-2FEC2000E3F4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28600" y="6629400"/>
            <a:ext cx="6172200" cy="228601"/>
          </a:xfrm>
        </p:spPr>
        <p:txBody>
          <a:bodyPr/>
          <a:lstStyle/>
          <a:p>
            <a:r>
              <a:rPr lang="en-US" b="1" dirty="0"/>
              <a:t>ML-course.   </a:t>
            </a:r>
            <a:r>
              <a:rPr lang="ru-RU" b="1" dirty="0"/>
              <a:t>Машинное обучение без учителя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8621"/>
            <a:ext cx="8653463" cy="543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13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dirty="0" smtClean="0"/>
              <a:t>Анализ качества решения задачи кластеризации</a:t>
            </a:r>
            <a:br>
              <a:rPr lang="ru-RU" sz="2400" dirty="0" smtClean="0"/>
            </a:br>
            <a:r>
              <a:rPr lang="ru-RU" sz="1800" dirty="0" smtClean="0"/>
              <a:t>Известны лишь попарные расстояния между объектами</a:t>
            </a:r>
            <a:endParaRPr lang="ru-RU" sz="2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C8E4-965C-47C5-86B5-2FEC2000E3F4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28600" y="6629400"/>
            <a:ext cx="6172200" cy="228601"/>
          </a:xfrm>
        </p:spPr>
        <p:txBody>
          <a:bodyPr/>
          <a:lstStyle/>
          <a:p>
            <a:r>
              <a:rPr lang="en-US" b="1" dirty="0"/>
              <a:t>ML-course.   </a:t>
            </a:r>
            <a:r>
              <a:rPr lang="ru-RU" b="1" dirty="0"/>
              <a:t>Машинное обучение без учителя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143000"/>
            <a:ext cx="8343900" cy="4949426"/>
          </a:xfrm>
          <a:prstGeom prst="rect">
            <a:avLst/>
          </a:prstGeom>
        </p:spPr>
      </p:pic>
      <p:sp>
        <p:nvSpPr>
          <p:cNvPr id="8" name="Нижний колонтитул 4"/>
          <p:cNvSpPr txBox="1">
            <a:spLocks/>
          </p:cNvSpPr>
          <p:nvPr/>
        </p:nvSpPr>
        <p:spPr>
          <a:xfrm>
            <a:off x="381000" y="6246612"/>
            <a:ext cx="6172200" cy="228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  <a:hlinkClick r:id="rId4"/>
              </a:rPr>
              <a:t>https://</a:t>
            </a:r>
            <a:r>
              <a:rPr lang="en-US" b="1" dirty="0" smtClean="0">
                <a:solidFill>
                  <a:schemeClr val="tx1"/>
                </a:solidFill>
                <a:hlinkClick r:id="rId4"/>
              </a:rPr>
              <a:t>scikit-learn.org/stable/modules/clustering.html#clustering-performance-evaluation</a:t>
            </a:r>
            <a:endParaRPr lang="ru-RU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473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dirty="0" smtClean="0"/>
              <a:t>Анализ качества решения задачи кластеризации</a:t>
            </a:r>
            <a:br>
              <a:rPr lang="ru-RU" sz="2400" dirty="0" smtClean="0"/>
            </a:br>
            <a:r>
              <a:rPr lang="ru-RU" sz="1800" dirty="0" smtClean="0"/>
              <a:t>Известны признаковые описания объектов</a:t>
            </a:r>
            <a:endParaRPr lang="ru-RU" sz="2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C8E4-965C-47C5-86B5-2FEC2000E3F4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28600" y="6629400"/>
            <a:ext cx="6172200" cy="228601"/>
          </a:xfrm>
        </p:spPr>
        <p:txBody>
          <a:bodyPr/>
          <a:lstStyle/>
          <a:p>
            <a:r>
              <a:rPr lang="en-US" b="1" dirty="0"/>
              <a:t>ML-course.   </a:t>
            </a:r>
            <a:r>
              <a:rPr lang="ru-RU" b="1" dirty="0"/>
              <a:t>Машинное обучение без учителя</a:t>
            </a:r>
            <a:endParaRPr lang="ru-RU" dirty="0"/>
          </a:p>
        </p:txBody>
      </p:sp>
      <p:sp>
        <p:nvSpPr>
          <p:cNvPr id="8" name="Нижний колонтитул 4"/>
          <p:cNvSpPr txBox="1">
            <a:spLocks/>
          </p:cNvSpPr>
          <p:nvPr/>
        </p:nvSpPr>
        <p:spPr>
          <a:xfrm>
            <a:off x="381000" y="6246612"/>
            <a:ext cx="6172200" cy="228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  <a:hlinkClick r:id="rId2"/>
              </a:rPr>
              <a:t>https://</a:t>
            </a:r>
            <a:r>
              <a:rPr lang="en-US" b="1" dirty="0" smtClean="0">
                <a:solidFill>
                  <a:schemeClr val="tx1"/>
                </a:solidFill>
                <a:hlinkClick r:id="rId2"/>
              </a:rPr>
              <a:t>scikit-learn.org/stable/modules/clustering.html#clustering-performance-evaluation</a:t>
            </a:r>
            <a:endParaRPr lang="ru-RU" b="1" dirty="0" smtClean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00242"/>
            <a:ext cx="8122480" cy="517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60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 smtClean="0"/>
              <a:t>Метод </a:t>
            </a:r>
            <a:r>
              <a:rPr lang="en-US" sz="2800" dirty="0" smtClean="0"/>
              <a:t>K-</a:t>
            </a:r>
            <a:r>
              <a:rPr lang="ru-RU" sz="2800" dirty="0" smtClean="0"/>
              <a:t>средних </a:t>
            </a:r>
            <a:r>
              <a:rPr lang="en-US" sz="2800" dirty="0" smtClean="0"/>
              <a:t>(K-means) </a:t>
            </a:r>
            <a:r>
              <a:rPr lang="ru-RU" sz="2800" dirty="0" smtClean="0"/>
              <a:t>для кластеризации</a:t>
            </a:r>
            <a:endParaRPr lang="ru-RU" sz="28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C8E4-965C-47C5-86B5-2FEC2000E3F4}" type="slidenum">
              <a:rPr lang="ru-RU" smtClean="0"/>
              <a:pPr/>
              <a:t>15</a:t>
            </a:fld>
            <a:endParaRPr lang="ru-RU" dirty="0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28600" y="6629400"/>
            <a:ext cx="6172200" cy="228601"/>
          </a:xfrm>
        </p:spPr>
        <p:txBody>
          <a:bodyPr/>
          <a:lstStyle/>
          <a:p>
            <a:r>
              <a:rPr lang="en-US" b="1" dirty="0"/>
              <a:t>ML-course.   </a:t>
            </a:r>
            <a:r>
              <a:rPr lang="ru-RU" b="1" dirty="0"/>
              <a:t>Машинное обучение без учителя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998621"/>
            <a:ext cx="8229600" cy="5246621"/>
          </a:xfrm>
          <a:prstGeom prst="rect">
            <a:avLst/>
          </a:prstGeom>
        </p:spPr>
      </p:pic>
      <p:sp>
        <p:nvSpPr>
          <p:cNvPr id="9" name="Нижний колонтитул 4"/>
          <p:cNvSpPr txBox="1">
            <a:spLocks/>
          </p:cNvSpPr>
          <p:nvPr/>
        </p:nvSpPr>
        <p:spPr>
          <a:xfrm>
            <a:off x="228600" y="6323020"/>
            <a:ext cx="6172200" cy="228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  <a:hlinkClick r:id="rId4"/>
              </a:rPr>
              <a:t>https://www.naftaliharris.com/blog/visualizing-k-means-clustering/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742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 smtClean="0"/>
              <a:t>Метод </a:t>
            </a:r>
            <a:r>
              <a:rPr lang="en-US" sz="2800" dirty="0" smtClean="0"/>
              <a:t>K-</a:t>
            </a:r>
            <a:r>
              <a:rPr lang="ru-RU" sz="2800" dirty="0" smtClean="0"/>
              <a:t>средних </a:t>
            </a:r>
            <a:r>
              <a:rPr lang="en-US" sz="2800" dirty="0" smtClean="0"/>
              <a:t>(K-means) </a:t>
            </a:r>
            <a:r>
              <a:rPr lang="ru-RU" sz="2800" dirty="0" smtClean="0"/>
              <a:t>для кластеризации</a:t>
            </a:r>
            <a:endParaRPr lang="ru-RU" sz="28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C8E4-965C-47C5-86B5-2FEC2000E3F4}" type="slidenum">
              <a:rPr lang="ru-RU" smtClean="0"/>
              <a:pPr/>
              <a:t>16</a:t>
            </a:fld>
            <a:endParaRPr lang="ru-RU" dirty="0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28600" y="6629400"/>
            <a:ext cx="6172200" cy="228601"/>
          </a:xfrm>
        </p:spPr>
        <p:txBody>
          <a:bodyPr/>
          <a:lstStyle/>
          <a:p>
            <a:r>
              <a:rPr lang="en-US" b="1" dirty="0"/>
              <a:t>ML-course.   </a:t>
            </a:r>
            <a:r>
              <a:rPr lang="ru-RU" b="1" dirty="0"/>
              <a:t>Машинное обучение без учителя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031" y="914400"/>
            <a:ext cx="5672138" cy="565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69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 smtClean="0"/>
              <a:t>Алгоритм кластеризации </a:t>
            </a:r>
            <a:r>
              <a:rPr lang="en-US" sz="4000" dirty="0" smtClean="0"/>
              <a:t>DBSCAN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000" dirty="0" smtClean="0"/>
              <a:t>(Density-Based Spatial Clustering of Applications With Noise)</a:t>
            </a:r>
            <a:endParaRPr lang="ru-RU" sz="2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C8E4-965C-47C5-86B5-2FEC2000E3F4}" type="slidenum">
              <a:rPr lang="ru-RU" smtClean="0"/>
              <a:pPr/>
              <a:t>17</a:t>
            </a:fld>
            <a:endParaRPr lang="ru-RU" dirty="0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28600" y="6629400"/>
            <a:ext cx="6172200" cy="228601"/>
          </a:xfrm>
        </p:spPr>
        <p:txBody>
          <a:bodyPr/>
          <a:lstStyle/>
          <a:p>
            <a:r>
              <a:rPr lang="en-US" b="1" dirty="0"/>
              <a:t>ML-course.   </a:t>
            </a:r>
            <a:r>
              <a:rPr lang="ru-RU" b="1" dirty="0"/>
              <a:t>Машинное обучение без учителя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54" y="1177966"/>
            <a:ext cx="8430042" cy="5146634"/>
          </a:xfrm>
          <a:prstGeom prst="rect">
            <a:avLst/>
          </a:prstGeom>
        </p:spPr>
      </p:pic>
      <p:sp>
        <p:nvSpPr>
          <p:cNvPr id="6" name="Нижний колонтитул 4"/>
          <p:cNvSpPr txBox="1">
            <a:spLocks/>
          </p:cNvSpPr>
          <p:nvPr/>
        </p:nvSpPr>
        <p:spPr>
          <a:xfrm>
            <a:off x="266414" y="6362699"/>
            <a:ext cx="6172200" cy="228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hlinkClick r:id="rId3"/>
              </a:rPr>
              <a:t>https://www.naftaliharris.com/blog/visualizing-dbscan-clustering/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204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 smtClean="0"/>
              <a:t>Алгоритм кластеризации </a:t>
            </a:r>
            <a:r>
              <a:rPr lang="en-US" sz="4000" dirty="0" smtClean="0"/>
              <a:t>DBSCAN</a:t>
            </a:r>
            <a:endParaRPr lang="ru-RU" sz="2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C8E4-965C-47C5-86B5-2FEC2000E3F4}" type="slidenum">
              <a:rPr lang="ru-RU" smtClean="0"/>
              <a:pPr/>
              <a:t>18</a:t>
            </a:fld>
            <a:endParaRPr lang="ru-RU" dirty="0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28600" y="6629400"/>
            <a:ext cx="6172200" cy="228601"/>
          </a:xfrm>
        </p:spPr>
        <p:txBody>
          <a:bodyPr/>
          <a:lstStyle/>
          <a:p>
            <a:r>
              <a:rPr lang="en-US" b="1" dirty="0"/>
              <a:t>ML-course.   </a:t>
            </a:r>
            <a:r>
              <a:rPr lang="ru-RU" b="1" dirty="0"/>
              <a:t>Машинное обучение без учителя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" y="1066800"/>
            <a:ext cx="8376866" cy="524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215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 smtClean="0"/>
              <a:t>Преимущества алгоритма </a:t>
            </a:r>
            <a:r>
              <a:rPr lang="en-US" sz="3600" dirty="0" smtClean="0"/>
              <a:t>DBSCAN</a:t>
            </a:r>
            <a:endParaRPr lang="ru-RU" sz="2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C8E4-965C-47C5-86B5-2FEC2000E3F4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28600" y="6629400"/>
            <a:ext cx="6172200" cy="228601"/>
          </a:xfrm>
        </p:spPr>
        <p:txBody>
          <a:bodyPr/>
          <a:lstStyle/>
          <a:p>
            <a:r>
              <a:rPr lang="en-US" b="1" dirty="0"/>
              <a:t>ML-course.   </a:t>
            </a:r>
            <a:r>
              <a:rPr lang="ru-RU" b="1" dirty="0"/>
              <a:t>Машинное обучение без учителя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8621"/>
            <a:ext cx="7334247" cy="509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53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Задачи обучения без учителя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2590800"/>
          </a:xfrm>
        </p:spPr>
        <p:txBody>
          <a:bodyPr/>
          <a:lstStyle/>
          <a:p>
            <a:pPr>
              <a:defRPr/>
            </a:pPr>
            <a:r>
              <a:rPr lang="ru-RU" dirty="0" smtClean="0"/>
              <a:t>Кластеризация</a:t>
            </a:r>
            <a:endParaRPr lang="en-US" dirty="0" smtClean="0"/>
          </a:p>
          <a:p>
            <a:pPr>
              <a:defRPr/>
            </a:pPr>
            <a:r>
              <a:rPr lang="ru-RU" dirty="0" smtClean="0"/>
              <a:t>Поиск ассоциативных правил</a:t>
            </a:r>
          </a:p>
          <a:p>
            <a:pPr>
              <a:defRPr/>
            </a:pPr>
            <a:r>
              <a:rPr lang="ru-RU" dirty="0" smtClean="0"/>
              <a:t>Понижение размерности</a:t>
            </a:r>
            <a:endParaRPr lang="en-US" dirty="0" smtClean="0"/>
          </a:p>
          <a:p>
            <a:pPr>
              <a:defRPr/>
            </a:pPr>
            <a:r>
              <a:rPr lang="ru-RU" dirty="0"/>
              <a:t>Выявление </a:t>
            </a:r>
            <a:r>
              <a:rPr lang="ru-RU" dirty="0" smtClean="0"/>
              <a:t>аномалий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C8E4-965C-47C5-86B5-2FEC2000E3F4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7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28600" y="6629400"/>
            <a:ext cx="6172200" cy="228601"/>
          </a:xfrm>
        </p:spPr>
        <p:txBody>
          <a:bodyPr/>
          <a:lstStyle/>
          <a:p>
            <a:r>
              <a:rPr lang="en-US" b="1" dirty="0"/>
              <a:t>ML-course.   </a:t>
            </a:r>
            <a:r>
              <a:rPr lang="ru-RU" b="1" dirty="0" smtClean="0"/>
              <a:t>Машинное обучение без учителя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1121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 err="1" smtClean="0"/>
              <a:t>Агломеративная</a:t>
            </a:r>
            <a:r>
              <a:rPr lang="ru-RU" sz="2800" dirty="0" smtClean="0"/>
              <a:t> иерархическая кластеризация</a:t>
            </a:r>
            <a:endParaRPr lang="ru-RU" sz="16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C8E4-965C-47C5-86B5-2FEC2000E3F4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28600" y="6629400"/>
            <a:ext cx="6172200" cy="228601"/>
          </a:xfrm>
        </p:spPr>
        <p:txBody>
          <a:bodyPr/>
          <a:lstStyle/>
          <a:p>
            <a:r>
              <a:rPr lang="en-US" b="1" dirty="0"/>
              <a:t>ML-course.   </a:t>
            </a:r>
            <a:r>
              <a:rPr lang="ru-RU" b="1" dirty="0"/>
              <a:t>Машинное обучение без учителя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23430"/>
            <a:ext cx="815713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385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000" dirty="0" err="1" smtClean="0"/>
              <a:t>Агломеративная</a:t>
            </a:r>
            <a:r>
              <a:rPr lang="ru-RU" sz="2000" dirty="0" smtClean="0"/>
              <a:t> иерархическая кластеризация</a:t>
            </a:r>
            <a:r>
              <a:rPr lang="en-US" sz="2000" dirty="0" smtClean="0"/>
              <a:t>. </a:t>
            </a:r>
            <a:r>
              <a:rPr lang="ru-RU" sz="2000" dirty="0" smtClean="0"/>
              <a:t>Рекомендации</a:t>
            </a:r>
            <a:endParaRPr lang="ru-RU" sz="1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C8E4-965C-47C5-86B5-2FEC2000E3F4}" type="slidenum">
              <a:rPr lang="ru-RU" smtClean="0"/>
              <a:pPr/>
              <a:t>21</a:t>
            </a:fld>
            <a:endParaRPr lang="ru-RU" dirty="0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28600" y="6629400"/>
            <a:ext cx="6172200" cy="228601"/>
          </a:xfrm>
        </p:spPr>
        <p:txBody>
          <a:bodyPr/>
          <a:lstStyle/>
          <a:p>
            <a:r>
              <a:rPr lang="en-US" b="1" dirty="0"/>
              <a:t>ML-course.   </a:t>
            </a:r>
            <a:r>
              <a:rPr lang="ru-RU" b="1" dirty="0"/>
              <a:t>Машинное обучение без учителя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1" y="1143000"/>
            <a:ext cx="8416490" cy="4724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76400" y="6181864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Диаграмма вложения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05400" y="6181864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/>
              <a:t>Дендрограмма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976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 smtClean="0"/>
              <a:t>Поиск ассоциативных правил</a:t>
            </a:r>
            <a:endParaRPr lang="ru-RU" sz="28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C8E4-965C-47C5-86B5-2FEC2000E3F4}" type="slidenum">
              <a:rPr lang="ru-RU" smtClean="0"/>
              <a:pPr/>
              <a:t>22</a:t>
            </a:fld>
            <a:endParaRPr lang="ru-RU" dirty="0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28600" y="6629400"/>
            <a:ext cx="6172200" cy="228601"/>
          </a:xfrm>
        </p:spPr>
        <p:txBody>
          <a:bodyPr/>
          <a:lstStyle/>
          <a:p>
            <a:r>
              <a:rPr lang="en-US" b="1" dirty="0"/>
              <a:t>ML-course.   </a:t>
            </a:r>
            <a:r>
              <a:rPr lang="ru-RU" b="1" dirty="0"/>
              <a:t>Машинное обучение без учителя</a:t>
            </a:r>
            <a:endParaRPr lang="ru-RU" dirty="0"/>
          </a:p>
        </p:txBody>
      </p:sp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4958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  <a:defRPr/>
            </a:pPr>
            <a:r>
              <a:rPr lang="ru-RU" dirty="0"/>
              <a:t>Ассоциативные правила позволяют </a:t>
            </a:r>
            <a:r>
              <a:rPr lang="ru-RU" b="1" dirty="0"/>
              <a:t>находить</a:t>
            </a:r>
            <a:r>
              <a:rPr lang="ru-RU" dirty="0"/>
              <a:t> </a:t>
            </a:r>
            <a:r>
              <a:rPr lang="ru-RU" b="1" dirty="0"/>
              <a:t>закономерности между связанными событиями</a:t>
            </a:r>
            <a:r>
              <a:rPr lang="ru-RU" dirty="0" smtClean="0"/>
              <a:t>.</a:t>
            </a:r>
          </a:p>
          <a:p>
            <a:pPr marL="0" indent="0">
              <a:buNone/>
              <a:defRPr/>
            </a:pPr>
            <a:endParaRPr lang="ru-RU" dirty="0"/>
          </a:p>
          <a:p>
            <a:pPr marL="0" indent="0">
              <a:buNone/>
              <a:defRPr/>
            </a:pPr>
            <a:r>
              <a:rPr lang="ru-RU" dirty="0" smtClean="0"/>
              <a:t> </a:t>
            </a:r>
          </a:p>
          <a:p>
            <a:pPr marL="0" indent="0">
              <a:buNone/>
              <a:defRPr/>
            </a:pPr>
            <a:r>
              <a:rPr lang="ru-RU" dirty="0" smtClean="0"/>
              <a:t>Примером </a:t>
            </a:r>
            <a:r>
              <a:rPr lang="ru-RU" dirty="0"/>
              <a:t>такой закономерности служит правило, указывающее, что из события X следует событие Y с некоторой вероятностью</a:t>
            </a:r>
            <a:r>
              <a:rPr lang="ru-RU" dirty="0" smtClean="0"/>
              <a:t>.</a:t>
            </a:r>
          </a:p>
          <a:p>
            <a:pPr marL="0" indent="0">
              <a:buNone/>
              <a:defRPr/>
            </a:pPr>
            <a:endParaRPr lang="ru-RU" dirty="0"/>
          </a:p>
          <a:p>
            <a:pPr marL="0" indent="0">
              <a:buNone/>
              <a:defRPr/>
            </a:pPr>
            <a:r>
              <a:rPr lang="ru-RU" dirty="0" smtClean="0"/>
              <a:t> </a:t>
            </a:r>
            <a:r>
              <a:rPr lang="ru-RU" dirty="0"/>
              <a:t>Установление таких зависимостей дает возможность находить очень простые и интуитивно понятные правила.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421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 smtClean="0"/>
              <a:t>Примеры применения</a:t>
            </a:r>
            <a:endParaRPr lang="ru-RU" sz="4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C8E4-965C-47C5-86B5-2FEC2000E3F4}" type="slidenum">
              <a:rPr lang="ru-RU" smtClean="0"/>
              <a:pPr/>
              <a:t>23</a:t>
            </a:fld>
            <a:endParaRPr lang="ru-RU" dirty="0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28600" y="6629400"/>
            <a:ext cx="6172200" cy="228601"/>
          </a:xfrm>
        </p:spPr>
        <p:txBody>
          <a:bodyPr/>
          <a:lstStyle/>
          <a:p>
            <a:r>
              <a:rPr lang="en-US" b="1" dirty="0"/>
              <a:t>ML-course.   </a:t>
            </a:r>
            <a:r>
              <a:rPr lang="ru-RU" b="1" dirty="0"/>
              <a:t>Машинное обучение без учителя</a:t>
            </a:r>
            <a:endParaRPr lang="ru-RU" dirty="0"/>
          </a:p>
        </p:txBody>
      </p:sp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228600" y="1247554"/>
            <a:ext cx="8686800" cy="4495800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ru-RU" dirty="0" smtClean="0"/>
              <a:t>Анализ рыночной корзины </a:t>
            </a:r>
            <a:r>
              <a:rPr lang="en-US" dirty="0"/>
              <a:t>(market basket </a:t>
            </a:r>
            <a:r>
              <a:rPr lang="en-US" dirty="0" smtClean="0"/>
              <a:t>analysis)</a:t>
            </a:r>
            <a:endParaRPr lang="ru-RU" dirty="0"/>
          </a:p>
          <a:p>
            <a:pPr lvl="1">
              <a:defRPr/>
            </a:pPr>
            <a:r>
              <a:rPr lang="ru-RU" sz="1600" dirty="0" smtClean="0"/>
              <a:t>оптимизировать </a:t>
            </a:r>
            <a:r>
              <a:rPr lang="ru-RU" sz="1600" dirty="0"/>
              <a:t>размещение товаров на </a:t>
            </a:r>
            <a:r>
              <a:rPr lang="ru-RU" sz="1600" dirty="0" smtClean="0"/>
              <a:t>полках</a:t>
            </a:r>
          </a:p>
          <a:p>
            <a:pPr lvl="1">
              <a:defRPr/>
            </a:pPr>
            <a:r>
              <a:rPr lang="ru-RU" sz="1600" dirty="0" smtClean="0"/>
              <a:t>формировать </a:t>
            </a:r>
            <a:r>
              <a:rPr lang="ru-RU" sz="1600" dirty="0"/>
              <a:t>персональные </a:t>
            </a:r>
            <a:r>
              <a:rPr lang="ru-RU" sz="1600" dirty="0" smtClean="0"/>
              <a:t>рекомендации</a:t>
            </a:r>
          </a:p>
          <a:p>
            <a:pPr lvl="1">
              <a:defRPr/>
            </a:pPr>
            <a:r>
              <a:rPr lang="ru-RU" sz="1600" dirty="0" smtClean="0"/>
              <a:t>планировать </a:t>
            </a:r>
            <a:r>
              <a:rPr lang="ru-RU" sz="1600" dirty="0"/>
              <a:t>рекламные кампании (промо-акции</a:t>
            </a:r>
            <a:r>
              <a:rPr lang="ru-RU" sz="1600" dirty="0" smtClean="0"/>
              <a:t>)</a:t>
            </a:r>
          </a:p>
          <a:p>
            <a:pPr lvl="1">
              <a:defRPr/>
            </a:pPr>
            <a:r>
              <a:rPr lang="ru-RU" sz="1600" dirty="0" smtClean="0"/>
              <a:t>более </a:t>
            </a:r>
            <a:r>
              <a:rPr lang="ru-RU" sz="1600" dirty="0"/>
              <a:t>эффективно управлять ценами и </a:t>
            </a:r>
            <a:r>
              <a:rPr lang="ru-RU" sz="1600" dirty="0" smtClean="0"/>
              <a:t>ассортиментом.</a:t>
            </a:r>
          </a:p>
          <a:p>
            <a:pPr>
              <a:defRPr/>
            </a:pPr>
            <a:r>
              <a:rPr lang="ru-RU" dirty="0" smtClean="0"/>
              <a:t>Кросс-продажи </a:t>
            </a:r>
            <a:r>
              <a:rPr lang="ru-RU" dirty="0"/>
              <a:t>(</a:t>
            </a:r>
            <a:r>
              <a:rPr lang="ru-RU" dirty="0" err="1"/>
              <a:t>cross-sell</a:t>
            </a:r>
            <a:r>
              <a:rPr lang="ru-RU" dirty="0"/>
              <a:t>) и продажи с повышением цены </a:t>
            </a:r>
            <a:r>
              <a:rPr lang="en-US" dirty="0"/>
              <a:t>(up-selling)</a:t>
            </a:r>
            <a:endParaRPr lang="ru-RU" dirty="0"/>
          </a:p>
          <a:p>
            <a:pPr marL="400050" lvl="1" indent="0">
              <a:buNone/>
              <a:defRPr/>
            </a:pPr>
            <a:r>
              <a:rPr lang="ru-RU" sz="1600" dirty="0"/>
              <a:t>выявление </a:t>
            </a:r>
            <a:r>
              <a:rPr lang="ru-RU" sz="1600" dirty="0"/>
              <a:t>клиентов, склонных к откликам на </a:t>
            </a:r>
            <a:r>
              <a:rPr lang="ru-RU" sz="1600" dirty="0"/>
              <a:t>      персональные </a:t>
            </a:r>
            <a:r>
              <a:rPr lang="ru-RU" sz="1600" dirty="0"/>
              <a:t>предложения и </a:t>
            </a:r>
            <a:r>
              <a:rPr lang="ru-RU" sz="1600" dirty="0"/>
              <a:t>кросс-продажам</a:t>
            </a:r>
          </a:p>
          <a:p>
            <a:pPr>
              <a:defRPr/>
            </a:pPr>
            <a:r>
              <a:rPr lang="ru-RU" dirty="0" err="1"/>
              <a:t>Директ</a:t>
            </a:r>
            <a:r>
              <a:rPr lang="ru-RU" dirty="0"/>
              <a:t> мейл (</a:t>
            </a:r>
            <a:r>
              <a:rPr lang="en-US" dirty="0"/>
              <a:t>direct mail</a:t>
            </a:r>
            <a:r>
              <a:rPr lang="en-US" dirty="0" smtClean="0"/>
              <a:t>)</a:t>
            </a:r>
            <a:endParaRPr lang="ru-RU" dirty="0" smtClean="0"/>
          </a:p>
          <a:p>
            <a:pPr marL="400050" lvl="1" indent="0">
              <a:buNone/>
              <a:defRPr/>
            </a:pPr>
            <a:r>
              <a:rPr lang="ru-RU" sz="1600" dirty="0"/>
              <a:t>Для увеличения количества откликов на письма необходимо производить тщательный отбор объектов для рассылки посланий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4654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 smtClean="0"/>
              <a:t>Определения</a:t>
            </a:r>
            <a:endParaRPr lang="ru-RU" sz="4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C8E4-965C-47C5-86B5-2FEC2000E3F4}" type="slidenum">
              <a:rPr lang="ru-RU" smtClean="0"/>
              <a:pPr/>
              <a:t>24</a:t>
            </a:fld>
            <a:endParaRPr lang="ru-RU" dirty="0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28600" y="6629400"/>
            <a:ext cx="6172200" cy="228601"/>
          </a:xfrm>
        </p:spPr>
        <p:txBody>
          <a:bodyPr/>
          <a:lstStyle/>
          <a:p>
            <a:r>
              <a:rPr lang="en-US" b="1" dirty="0"/>
              <a:t>ML-course.   </a:t>
            </a:r>
            <a:r>
              <a:rPr lang="ru-RU" b="1" dirty="0"/>
              <a:t>Машинное обучение без учителя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84498"/>
            <a:ext cx="6263691" cy="13482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561167"/>
            <a:ext cx="6388265" cy="376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7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 smtClean="0"/>
              <a:t>Пример</a:t>
            </a:r>
            <a:endParaRPr lang="ru-RU" sz="4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C8E4-965C-47C5-86B5-2FEC2000E3F4}" type="slidenum">
              <a:rPr lang="ru-RU" smtClean="0"/>
              <a:pPr/>
              <a:t>25</a:t>
            </a:fld>
            <a:endParaRPr lang="ru-RU" dirty="0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28600" y="6629400"/>
            <a:ext cx="6172200" cy="228601"/>
          </a:xfrm>
        </p:spPr>
        <p:txBody>
          <a:bodyPr/>
          <a:lstStyle/>
          <a:p>
            <a:r>
              <a:rPr lang="en-US" b="1" dirty="0"/>
              <a:t>ML-course.   </a:t>
            </a:r>
            <a:r>
              <a:rPr lang="ru-RU" b="1" dirty="0"/>
              <a:t>Машинное обучение без учителя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8621"/>
            <a:ext cx="8154649" cy="502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78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 smtClean="0"/>
              <a:t>Постановка задачи</a:t>
            </a:r>
            <a:endParaRPr lang="ru-RU" sz="4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C8E4-965C-47C5-86B5-2FEC2000E3F4}" type="slidenum">
              <a:rPr lang="ru-RU" smtClean="0"/>
              <a:pPr/>
              <a:t>26</a:t>
            </a:fld>
            <a:endParaRPr lang="ru-RU" dirty="0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28600" y="6629400"/>
            <a:ext cx="6172200" cy="228601"/>
          </a:xfrm>
        </p:spPr>
        <p:txBody>
          <a:bodyPr/>
          <a:lstStyle/>
          <a:p>
            <a:r>
              <a:rPr lang="en-US" b="1" dirty="0"/>
              <a:t>ML-course.   </a:t>
            </a:r>
            <a:r>
              <a:rPr lang="ru-RU" b="1" dirty="0"/>
              <a:t>Машинное обучение без учителя</a:t>
            </a:r>
            <a:endParaRPr lang="ru-RU" dirty="0"/>
          </a:p>
        </p:txBody>
      </p:sp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221512" y="1752600"/>
            <a:ext cx="7772400" cy="3352800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ru-RU" dirty="0" smtClean="0"/>
              <a:t>Требуется </a:t>
            </a:r>
            <a:r>
              <a:rPr lang="ru-RU" dirty="0"/>
              <a:t>найти все ассоциативные правила контекста, для которых значения поддержки и достоверности превышают некоторые установленные значения, </a:t>
            </a:r>
            <a:r>
              <a:rPr lang="ru-RU" dirty="0" err="1"/>
              <a:t>min_supp</a:t>
            </a:r>
            <a:r>
              <a:rPr lang="ru-RU" dirty="0"/>
              <a:t> и </a:t>
            </a:r>
            <a:r>
              <a:rPr lang="ru-RU" dirty="0" err="1"/>
              <a:t>min_conf</a:t>
            </a:r>
            <a:r>
              <a:rPr lang="ru-RU" dirty="0"/>
              <a:t> соответственно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06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 smtClean="0"/>
              <a:t>Алгоритм </a:t>
            </a:r>
            <a:r>
              <a:rPr lang="en-US" sz="4000" dirty="0" smtClean="0"/>
              <a:t>FP-Growth. </a:t>
            </a:r>
            <a:r>
              <a:rPr lang="ru-RU" sz="4000" dirty="0" smtClean="0"/>
              <a:t>Пример	</a:t>
            </a:r>
            <a:endParaRPr lang="ru-RU" sz="4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C8E4-965C-47C5-86B5-2FEC2000E3F4}" type="slidenum">
              <a:rPr lang="ru-RU" smtClean="0"/>
              <a:pPr/>
              <a:t>27</a:t>
            </a:fld>
            <a:endParaRPr lang="ru-RU" dirty="0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28600" y="6629400"/>
            <a:ext cx="6172200" cy="228601"/>
          </a:xfrm>
        </p:spPr>
        <p:txBody>
          <a:bodyPr/>
          <a:lstStyle/>
          <a:p>
            <a:r>
              <a:rPr lang="en-US" b="1" dirty="0"/>
              <a:t>ML-course.   </a:t>
            </a:r>
            <a:r>
              <a:rPr lang="ru-RU" b="1" dirty="0"/>
              <a:t>Машинное обучение без учителя</a:t>
            </a:r>
            <a:endParaRPr lang="ru-RU" dirty="0"/>
          </a:p>
        </p:txBody>
      </p:sp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228600" y="1143000"/>
            <a:ext cx="3200400" cy="1295400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ru-RU" sz="2000" dirty="0" smtClean="0"/>
              <a:t>Элементы </a:t>
            </a:r>
            <a:r>
              <a:rPr lang="en-US" sz="2000" dirty="0" smtClean="0"/>
              <a:t>{B, J, P, M, E}</a:t>
            </a:r>
          </a:p>
          <a:p>
            <a:pPr marL="0" indent="0">
              <a:buNone/>
              <a:defRPr/>
            </a:pPr>
            <a:r>
              <a:rPr lang="en-US" sz="2000" dirty="0" err="1" smtClean="0"/>
              <a:t>Min_support</a:t>
            </a:r>
            <a:r>
              <a:rPr lang="en-US" sz="2000" dirty="0"/>
              <a:t> </a:t>
            </a:r>
            <a:r>
              <a:rPr lang="en-US" sz="2000" dirty="0" smtClean="0"/>
              <a:t>= 40%</a:t>
            </a:r>
          </a:p>
          <a:p>
            <a:pPr marL="0" indent="0">
              <a:buNone/>
              <a:defRPr/>
            </a:pPr>
            <a:r>
              <a:rPr lang="en-US" sz="2000" dirty="0" err="1" smtClean="0"/>
              <a:t>Min_confidence</a:t>
            </a:r>
            <a:r>
              <a:rPr lang="en-US" sz="2000" dirty="0" smtClean="0"/>
              <a:t> = 80%</a:t>
            </a:r>
            <a:endParaRPr lang="ru-RU" sz="2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451049"/>
            <a:ext cx="4819650" cy="2800350"/>
          </a:xfrm>
          <a:prstGeom prst="rect">
            <a:avLst/>
          </a:prstGeom>
        </p:spPr>
      </p:pic>
      <p:sp>
        <p:nvSpPr>
          <p:cNvPr id="8" name="Нижний колонтитул 4"/>
          <p:cNvSpPr txBox="1">
            <a:spLocks/>
          </p:cNvSpPr>
          <p:nvPr/>
        </p:nvSpPr>
        <p:spPr>
          <a:xfrm>
            <a:off x="381000" y="6324600"/>
            <a:ext cx="6172200" cy="228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  <a:hlinkClick r:id="rId3"/>
              </a:rPr>
              <a:t>http://athena.ecs.csus.edu/~associationcw/FpGrowth.html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02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 smtClean="0"/>
              <a:t>Алгоритм </a:t>
            </a:r>
            <a:r>
              <a:rPr lang="en-US" sz="4000" dirty="0" smtClean="0"/>
              <a:t>FP-Growth. </a:t>
            </a:r>
            <a:r>
              <a:rPr lang="ru-RU" sz="4000" dirty="0" smtClean="0"/>
              <a:t>Пример	</a:t>
            </a:r>
            <a:endParaRPr lang="ru-RU" sz="4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C8E4-965C-47C5-86B5-2FEC2000E3F4}" type="slidenum">
              <a:rPr lang="ru-RU" smtClean="0"/>
              <a:pPr/>
              <a:t>28</a:t>
            </a:fld>
            <a:endParaRPr lang="ru-RU" dirty="0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28600" y="6629400"/>
            <a:ext cx="6172200" cy="228601"/>
          </a:xfrm>
        </p:spPr>
        <p:txBody>
          <a:bodyPr/>
          <a:lstStyle/>
          <a:p>
            <a:r>
              <a:rPr lang="en-US" b="1" dirty="0"/>
              <a:t>ML-course.   </a:t>
            </a:r>
            <a:r>
              <a:rPr lang="ru-RU" b="1" dirty="0"/>
              <a:t>Машинное обучение без учителя</a:t>
            </a:r>
            <a:endParaRPr lang="ru-RU" dirty="0"/>
          </a:p>
        </p:txBody>
      </p:sp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228600" y="1143000"/>
            <a:ext cx="7848600" cy="533400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ru-RU" sz="2000" dirty="0" smtClean="0"/>
              <a:t>Шаг 1</a:t>
            </a:r>
            <a:r>
              <a:rPr lang="en-US" sz="2000" dirty="0" smtClean="0"/>
              <a:t>: </a:t>
            </a:r>
            <a:r>
              <a:rPr lang="ru-RU" sz="2000" dirty="0" smtClean="0"/>
              <a:t>посчита</a:t>
            </a:r>
            <a:r>
              <a:rPr lang="ru-RU" sz="2000" dirty="0" smtClean="0"/>
              <a:t>ем</a:t>
            </a:r>
            <a:r>
              <a:rPr lang="ru-RU" sz="2000" dirty="0" smtClean="0"/>
              <a:t> </a:t>
            </a:r>
            <a:r>
              <a:rPr lang="ru-RU" sz="2000" dirty="0"/>
              <a:t>частоты товаров</a:t>
            </a:r>
            <a:endParaRPr lang="ru-RU" sz="2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4000"/>
            <a:ext cx="4953000" cy="2164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40" y="4080189"/>
            <a:ext cx="2438400" cy="2263661"/>
          </a:xfrm>
          <a:prstGeom prst="rect">
            <a:avLst/>
          </a:prstGeom>
        </p:spPr>
      </p:pic>
      <p:sp>
        <p:nvSpPr>
          <p:cNvPr id="9" name="Объект 2"/>
          <p:cNvSpPr txBox="1">
            <a:spLocks/>
          </p:cNvSpPr>
          <p:nvPr/>
        </p:nvSpPr>
        <p:spPr>
          <a:xfrm>
            <a:off x="215140" y="3746083"/>
            <a:ext cx="7801329" cy="50278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7593B3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7593B3"/>
              </a:buClr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ru-RU" sz="2000" dirty="0" smtClean="0"/>
              <a:t>Шаг 1</a:t>
            </a:r>
            <a:r>
              <a:rPr lang="en-US" sz="2000" dirty="0" smtClean="0"/>
              <a:t>: </a:t>
            </a:r>
            <a:r>
              <a:rPr lang="ru-RU" sz="2000" dirty="0" smtClean="0"/>
              <a:t>исключим из рассмотрения товары, у которых </a:t>
            </a:r>
            <a:r>
              <a:rPr lang="en-US" sz="2000" dirty="0" smtClean="0"/>
              <a:t>support &lt; </a:t>
            </a:r>
            <a:r>
              <a:rPr lang="en-US" sz="2000" dirty="0" err="1" smtClean="0"/>
              <a:t>min_support</a:t>
            </a:r>
            <a:r>
              <a:rPr lang="ru-RU" sz="2000" dirty="0" smtClean="0"/>
              <a:t> (2)</a:t>
            </a:r>
            <a:endParaRPr lang="ru-RU" sz="2000" dirty="0" smtClean="0"/>
          </a:p>
        </p:txBody>
      </p:sp>
    </p:spTree>
    <p:extLst>
      <p:ext uri="{BB962C8B-B14F-4D97-AF65-F5344CB8AC3E}">
        <p14:creationId xmlns:p14="http://schemas.microsoft.com/office/powerpoint/2010/main" val="158169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 smtClean="0"/>
              <a:t>Алгоритм </a:t>
            </a:r>
            <a:r>
              <a:rPr lang="en-US" sz="4000" dirty="0" smtClean="0"/>
              <a:t>FP-Growth. </a:t>
            </a:r>
            <a:r>
              <a:rPr lang="ru-RU" sz="4000" dirty="0" smtClean="0"/>
              <a:t>Пример	</a:t>
            </a:r>
            <a:endParaRPr lang="ru-RU" sz="4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C8E4-965C-47C5-86B5-2FEC2000E3F4}" type="slidenum">
              <a:rPr lang="ru-RU" smtClean="0"/>
              <a:pPr/>
              <a:t>29</a:t>
            </a:fld>
            <a:endParaRPr lang="ru-RU" dirty="0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28600" y="6629400"/>
            <a:ext cx="6172200" cy="228601"/>
          </a:xfrm>
        </p:spPr>
        <p:txBody>
          <a:bodyPr/>
          <a:lstStyle/>
          <a:p>
            <a:r>
              <a:rPr lang="en-US" b="1" dirty="0"/>
              <a:t>ML-course.   </a:t>
            </a:r>
            <a:r>
              <a:rPr lang="ru-RU" b="1" dirty="0"/>
              <a:t>Машинное обучение без учителя</a:t>
            </a:r>
            <a:endParaRPr lang="ru-RU" dirty="0"/>
          </a:p>
        </p:txBody>
      </p:sp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233916" y="2450250"/>
            <a:ext cx="7848600" cy="533400"/>
          </a:xfrm>
        </p:spPr>
        <p:txBody>
          <a:bodyPr>
            <a:normAutofit fontScale="92500"/>
          </a:bodyPr>
          <a:lstStyle/>
          <a:p>
            <a:pPr marL="0" indent="0">
              <a:buNone/>
              <a:defRPr/>
            </a:pPr>
            <a:r>
              <a:rPr lang="ru-RU" sz="2000" dirty="0" smtClean="0"/>
              <a:t>Шаг </a:t>
            </a:r>
            <a:r>
              <a:rPr lang="en-US" sz="2000" dirty="0" smtClean="0"/>
              <a:t>4: </a:t>
            </a:r>
            <a:r>
              <a:rPr lang="ru-RU" sz="2000" dirty="0" smtClean="0"/>
              <a:t>отсортируем товары в транзакциях по убыванию их </a:t>
            </a:r>
            <a:r>
              <a:rPr lang="en-US" sz="2000" dirty="0" smtClean="0"/>
              <a:t>support</a:t>
            </a:r>
            <a:endParaRPr lang="ru-RU" sz="2000" dirty="0" smtClean="0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215140" y="1131960"/>
            <a:ext cx="7848600" cy="533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7593B3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7593B3"/>
              </a:buClr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ru-RU" sz="2000" dirty="0" smtClean="0"/>
              <a:t>Шаг </a:t>
            </a:r>
            <a:r>
              <a:rPr lang="en-US" sz="2000" dirty="0" smtClean="0"/>
              <a:t>3: </a:t>
            </a:r>
            <a:r>
              <a:rPr lang="ru-RU" sz="2000" dirty="0" smtClean="0"/>
              <a:t>создадим </a:t>
            </a:r>
            <a:r>
              <a:rPr lang="en-US" sz="2000" dirty="0" smtClean="0"/>
              <a:t>F-</a:t>
            </a:r>
            <a:r>
              <a:rPr lang="ru-RU" sz="2000" dirty="0" smtClean="0"/>
              <a:t>список (список товаров отсортированных по убыванию их поддержки</a:t>
            </a:r>
            <a:r>
              <a:rPr lang="en-US" sz="2000" dirty="0" smtClean="0"/>
              <a:t>)</a:t>
            </a:r>
            <a:endParaRPr lang="ru-RU" sz="2000" dirty="0" smtClean="0"/>
          </a:p>
        </p:txBody>
      </p:sp>
      <p:pic>
        <p:nvPicPr>
          <p:cNvPr id="2050" name="Picture 2" descr="http://athena.ecs.csus.edu/~associationcw/images/Fli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64450"/>
            <a:ext cx="405765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athena.ecs.csus.edu/~associationcw/images/FPD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72" y="2897151"/>
            <a:ext cx="487680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99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800" dirty="0" smtClean="0"/>
              <a:t>Постановка задачи кластеризации</a:t>
            </a:r>
            <a:endParaRPr lang="ru-RU" sz="38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C8E4-965C-47C5-86B5-2FEC2000E3F4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28600" y="6629400"/>
            <a:ext cx="6172200" cy="228601"/>
          </a:xfrm>
        </p:spPr>
        <p:txBody>
          <a:bodyPr/>
          <a:lstStyle/>
          <a:p>
            <a:r>
              <a:rPr lang="en-US" b="1" dirty="0"/>
              <a:t>ML-course.   </a:t>
            </a:r>
            <a:r>
              <a:rPr lang="ru-RU" b="1" dirty="0"/>
              <a:t>Машинное обучение без учителя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43000"/>
            <a:ext cx="8447112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11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 smtClean="0"/>
              <a:t>Алгоритм </a:t>
            </a:r>
            <a:r>
              <a:rPr lang="en-US" sz="4000" dirty="0" smtClean="0"/>
              <a:t>FP-Growth. </a:t>
            </a:r>
            <a:r>
              <a:rPr lang="ru-RU" sz="4000" dirty="0" smtClean="0"/>
              <a:t>Пример	</a:t>
            </a:r>
            <a:endParaRPr lang="ru-RU" sz="4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C8E4-965C-47C5-86B5-2FEC2000E3F4}" type="slidenum">
              <a:rPr lang="ru-RU" smtClean="0"/>
              <a:pPr/>
              <a:t>30</a:t>
            </a:fld>
            <a:endParaRPr lang="ru-RU" dirty="0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28600" y="6629400"/>
            <a:ext cx="6172200" cy="228601"/>
          </a:xfrm>
        </p:spPr>
        <p:txBody>
          <a:bodyPr/>
          <a:lstStyle/>
          <a:p>
            <a:r>
              <a:rPr lang="en-US" b="1" dirty="0"/>
              <a:t>ML-course.   </a:t>
            </a:r>
            <a:r>
              <a:rPr lang="ru-RU" b="1" dirty="0"/>
              <a:t>Машинное обучение без учителя</a:t>
            </a:r>
            <a:endParaRPr lang="ru-RU" dirty="0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215140" y="1131960"/>
            <a:ext cx="78486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7593B3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7593B3"/>
              </a:buClr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ru-RU" sz="2000" dirty="0" smtClean="0"/>
              <a:t>Шаг </a:t>
            </a:r>
            <a:r>
              <a:rPr lang="en-US" sz="2000" dirty="0" smtClean="0"/>
              <a:t>5: </a:t>
            </a:r>
            <a:r>
              <a:rPr lang="ru-RU" sz="2000" dirty="0" smtClean="0"/>
              <a:t>построим </a:t>
            </a:r>
            <a:r>
              <a:rPr lang="en-US" sz="2000" dirty="0" smtClean="0"/>
              <a:t>FP-</a:t>
            </a:r>
            <a:r>
              <a:rPr lang="ru-RU" sz="2000" dirty="0" smtClean="0"/>
              <a:t>дерево</a:t>
            </a:r>
            <a:endParaRPr lang="ru-RU" sz="2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65360"/>
            <a:ext cx="4419600" cy="321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6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 smtClean="0"/>
              <a:t>Алгоритм </a:t>
            </a:r>
            <a:r>
              <a:rPr lang="en-US" sz="4000" dirty="0" smtClean="0"/>
              <a:t>FP-Growth. </a:t>
            </a:r>
            <a:r>
              <a:rPr lang="ru-RU" sz="4000" dirty="0" smtClean="0"/>
              <a:t>Пример	</a:t>
            </a:r>
            <a:endParaRPr lang="ru-RU" sz="4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C8E4-965C-47C5-86B5-2FEC2000E3F4}" type="slidenum">
              <a:rPr lang="ru-RU" smtClean="0"/>
              <a:pPr/>
              <a:t>31</a:t>
            </a:fld>
            <a:endParaRPr lang="ru-RU" dirty="0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28600" y="6629400"/>
            <a:ext cx="6172200" cy="228601"/>
          </a:xfrm>
        </p:spPr>
        <p:txBody>
          <a:bodyPr/>
          <a:lstStyle/>
          <a:p>
            <a:r>
              <a:rPr lang="en-US" b="1" dirty="0"/>
              <a:t>ML-course.   </a:t>
            </a:r>
            <a:r>
              <a:rPr lang="ru-RU" b="1" dirty="0"/>
              <a:t>Машинное обучение без учителя</a:t>
            </a:r>
            <a:endParaRPr lang="ru-RU" dirty="0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215140" y="1131960"/>
            <a:ext cx="78486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7593B3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7593B3"/>
              </a:buClr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ru-RU" sz="2000" dirty="0" smtClean="0"/>
              <a:t>Шаг 6</a:t>
            </a:r>
            <a:r>
              <a:rPr lang="en-US" sz="2000" dirty="0" smtClean="0"/>
              <a:t>: </a:t>
            </a:r>
            <a:r>
              <a:rPr lang="ru-RU" sz="2000" dirty="0" smtClean="0"/>
              <a:t>построим ассоциативные правила</a:t>
            </a:r>
            <a:endParaRPr lang="ru-RU" sz="2000" dirty="0" smtClean="0"/>
          </a:p>
        </p:txBody>
      </p:sp>
      <p:sp>
        <p:nvSpPr>
          <p:cNvPr id="11" name="Нижний колонтитул 4"/>
          <p:cNvSpPr txBox="1">
            <a:spLocks/>
          </p:cNvSpPr>
          <p:nvPr/>
        </p:nvSpPr>
        <p:spPr>
          <a:xfrm>
            <a:off x="381000" y="6324600"/>
            <a:ext cx="6172200" cy="228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  <a:hlinkClick r:id="rId2"/>
              </a:rPr>
              <a:t>http://athena.ecs.csus.edu/~associationcw/Algorithms/FpGrowth.html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16" y="1700683"/>
            <a:ext cx="8074759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 smtClean="0"/>
              <a:t>Понижение размерности</a:t>
            </a:r>
            <a:endParaRPr lang="ru-RU" sz="28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C8E4-965C-47C5-86B5-2FEC2000E3F4}" type="slidenum">
              <a:rPr lang="ru-RU" smtClean="0"/>
              <a:pPr/>
              <a:t>32</a:t>
            </a:fld>
            <a:endParaRPr lang="ru-RU" dirty="0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28600" y="6629400"/>
            <a:ext cx="6172200" cy="228601"/>
          </a:xfrm>
        </p:spPr>
        <p:txBody>
          <a:bodyPr/>
          <a:lstStyle/>
          <a:p>
            <a:r>
              <a:rPr lang="en-US" b="1" dirty="0"/>
              <a:t>ML-course.   </a:t>
            </a:r>
            <a:r>
              <a:rPr lang="ru-RU" b="1" dirty="0"/>
              <a:t>Машинное обучение без учителя</a:t>
            </a:r>
            <a:endParaRPr lang="ru-RU" dirty="0"/>
          </a:p>
        </p:txBody>
      </p:sp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3733800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ru-RU" dirty="0" smtClean="0"/>
              <a:t>Цели</a:t>
            </a:r>
            <a:r>
              <a:rPr lang="en-US" dirty="0" smtClean="0"/>
              <a:t>:</a:t>
            </a:r>
            <a:endParaRPr lang="en-US" dirty="0" smtClean="0"/>
          </a:p>
          <a:p>
            <a:pPr>
              <a:defRPr/>
            </a:pPr>
            <a:r>
              <a:rPr lang="ru-RU" dirty="0" smtClean="0"/>
              <a:t>Упрощение последующей обработки данных</a:t>
            </a:r>
          </a:p>
          <a:p>
            <a:pPr>
              <a:defRPr/>
            </a:pPr>
            <a:r>
              <a:rPr lang="ru-RU" dirty="0" smtClean="0"/>
              <a:t>Исключение </a:t>
            </a:r>
            <a:r>
              <a:rPr lang="ru-RU" dirty="0" err="1" smtClean="0"/>
              <a:t>скоррелированных</a:t>
            </a:r>
            <a:r>
              <a:rPr lang="ru-RU" dirty="0" smtClean="0"/>
              <a:t> признаков</a:t>
            </a:r>
          </a:p>
          <a:p>
            <a:pPr>
              <a:defRPr/>
            </a:pPr>
            <a:r>
              <a:rPr lang="ru-RU" dirty="0" smtClean="0"/>
              <a:t>«Удаление» шума из данных</a:t>
            </a:r>
          </a:p>
          <a:p>
            <a:pPr>
              <a:defRPr/>
            </a:pPr>
            <a:r>
              <a:rPr lang="ru-RU" dirty="0"/>
              <a:t>Визуализация</a:t>
            </a:r>
          </a:p>
          <a:p>
            <a:pPr marL="0" indent="0">
              <a:buNone/>
              <a:defRPr/>
            </a:pPr>
            <a:endParaRPr lang="ru-RU" dirty="0" smtClean="0"/>
          </a:p>
          <a:p>
            <a:pPr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71621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 smtClean="0"/>
              <a:t>Матричные обозначения</a:t>
            </a:r>
            <a:endParaRPr lang="ru-RU" sz="28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C8E4-965C-47C5-86B5-2FEC2000E3F4}" type="slidenum">
              <a:rPr lang="ru-RU" smtClean="0"/>
              <a:pPr/>
              <a:t>33</a:t>
            </a:fld>
            <a:endParaRPr lang="ru-RU" dirty="0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28600" y="6629400"/>
            <a:ext cx="6172200" cy="228601"/>
          </a:xfrm>
        </p:spPr>
        <p:txBody>
          <a:bodyPr/>
          <a:lstStyle/>
          <a:p>
            <a:r>
              <a:rPr lang="en-US" b="1" dirty="0"/>
              <a:t>ML-course.   </a:t>
            </a:r>
            <a:r>
              <a:rPr lang="ru-RU" b="1" dirty="0"/>
              <a:t>Машинное обучение без учителя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14399"/>
            <a:ext cx="7848600" cy="482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33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 smtClean="0"/>
              <a:t>Интуитивное объяснение</a:t>
            </a:r>
            <a:endParaRPr lang="ru-RU" sz="28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C8E4-965C-47C5-86B5-2FEC2000E3F4}" type="slidenum">
              <a:rPr lang="ru-RU" smtClean="0"/>
              <a:pPr/>
              <a:t>34</a:t>
            </a:fld>
            <a:endParaRPr lang="ru-RU" dirty="0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28600" y="6629400"/>
            <a:ext cx="6172200" cy="228601"/>
          </a:xfrm>
        </p:spPr>
        <p:txBody>
          <a:bodyPr/>
          <a:lstStyle/>
          <a:p>
            <a:r>
              <a:rPr lang="en-US" b="1" dirty="0"/>
              <a:t>ML-course.   </a:t>
            </a:r>
            <a:r>
              <a:rPr lang="ru-RU" b="1" dirty="0"/>
              <a:t>Машинное обучение без учителя</a:t>
            </a:r>
            <a:endParaRPr lang="ru-RU" dirty="0"/>
          </a:p>
        </p:txBody>
      </p:sp>
      <p:sp>
        <p:nvSpPr>
          <p:cNvPr id="8" name="Объект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3733800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ru-RU" dirty="0" smtClean="0"/>
              <a:t>Хотим найти новое признаковое описание и некое линейное преобразование </a:t>
            </a:r>
            <a:r>
              <a:rPr lang="en-US" dirty="0" smtClean="0"/>
              <a:t>U, </a:t>
            </a:r>
            <a:r>
              <a:rPr lang="ru-RU" dirty="0" smtClean="0"/>
              <a:t>так, чтобы подействовав на новое признаковое описание </a:t>
            </a:r>
            <a:r>
              <a:rPr lang="en-US" dirty="0" smtClean="0"/>
              <a:t>G </a:t>
            </a:r>
            <a:r>
              <a:rPr lang="ru-RU" dirty="0" smtClean="0"/>
              <a:t>мы получили данные близкие к исходным с заданной точностью</a:t>
            </a:r>
            <a:r>
              <a:rPr lang="ru-RU" dirty="0"/>
              <a:t>.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6015135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 smtClean="0"/>
              <a:t>Визуальная демонстрация</a:t>
            </a:r>
            <a:endParaRPr lang="ru-RU" sz="28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C8E4-965C-47C5-86B5-2FEC2000E3F4}" type="slidenum">
              <a:rPr lang="ru-RU" smtClean="0"/>
              <a:pPr/>
              <a:t>35</a:t>
            </a:fld>
            <a:endParaRPr lang="ru-RU" dirty="0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28600" y="6629400"/>
            <a:ext cx="6172200" cy="228601"/>
          </a:xfrm>
        </p:spPr>
        <p:txBody>
          <a:bodyPr/>
          <a:lstStyle/>
          <a:p>
            <a:r>
              <a:rPr lang="en-US" b="1" dirty="0"/>
              <a:t>ML-course.   </a:t>
            </a:r>
            <a:r>
              <a:rPr lang="ru-RU" b="1" dirty="0"/>
              <a:t>Машинное обучение без учителя</a:t>
            </a:r>
            <a:endParaRPr lang="ru-RU" dirty="0"/>
          </a:p>
        </p:txBody>
      </p:sp>
      <p:sp>
        <p:nvSpPr>
          <p:cNvPr id="9" name="Нижний колонтитул 4"/>
          <p:cNvSpPr txBox="1">
            <a:spLocks/>
          </p:cNvSpPr>
          <p:nvPr/>
        </p:nvSpPr>
        <p:spPr>
          <a:xfrm>
            <a:off x="381000" y="6324600"/>
            <a:ext cx="6172200" cy="228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  <a:hlinkClick r:id="rId2"/>
              </a:rPr>
              <a:t>http://setosa.io/ev/principal-component-analysis/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522841"/>
            <a:ext cx="6934200" cy="26918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61" y="920704"/>
            <a:ext cx="6867525" cy="289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5386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 smtClean="0"/>
              <a:t>Домашнее задание</a:t>
            </a:r>
            <a:endParaRPr lang="ru-RU" sz="2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C8E4-965C-47C5-86B5-2FEC2000E3F4}" type="slidenum">
              <a:rPr lang="ru-RU" smtClean="0"/>
              <a:pPr/>
              <a:t>36</a:t>
            </a:fld>
            <a:endParaRPr lang="ru-RU" dirty="0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28600" y="6629400"/>
            <a:ext cx="6172200" cy="228601"/>
          </a:xfrm>
        </p:spPr>
        <p:txBody>
          <a:bodyPr/>
          <a:lstStyle/>
          <a:p>
            <a:r>
              <a:rPr lang="en-US" b="1" dirty="0"/>
              <a:t>ML-course.   </a:t>
            </a:r>
            <a:r>
              <a:rPr lang="ru-RU" b="1" dirty="0"/>
              <a:t>Машинное обучение без учителя</a:t>
            </a:r>
            <a:endParaRPr lang="ru-RU" dirty="0"/>
          </a:p>
        </p:txBody>
      </p:sp>
      <p:sp>
        <p:nvSpPr>
          <p:cNvPr id="8" name="Объект 2"/>
          <p:cNvSpPr>
            <a:spLocks noGrp="1"/>
          </p:cNvSpPr>
          <p:nvPr>
            <p:ph idx="1"/>
          </p:nvPr>
        </p:nvSpPr>
        <p:spPr>
          <a:xfrm>
            <a:off x="228600" y="1219199"/>
            <a:ext cx="8686800" cy="4870783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ru-RU" dirty="0" smtClean="0"/>
              <a:t>Ознакомиться с </a:t>
            </a:r>
            <a:r>
              <a:rPr lang="en-US" dirty="0" smtClean="0"/>
              <a:t>pros &amp; cons </a:t>
            </a:r>
            <a:r>
              <a:rPr lang="ru-RU" dirty="0" smtClean="0"/>
              <a:t>различных алгоритмов и метриками </a:t>
            </a:r>
            <a:r>
              <a:rPr lang="ru-RU" dirty="0"/>
              <a:t>оценки качества </a:t>
            </a:r>
            <a:r>
              <a:rPr lang="ru-RU" dirty="0" smtClean="0"/>
              <a:t>кластеризации по </a:t>
            </a:r>
            <a:r>
              <a:rPr lang="ru-RU" dirty="0" smtClean="0">
                <a:hlinkClick r:id="rId2"/>
              </a:rPr>
              <a:t>ссылке</a:t>
            </a:r>
            <a:r>
              <a:rPr lang="ru-RU" dirty="0" smtClean="0"/>
              <a:t>.</a:t>
            </a:r>
            <a:endParaRPr lang="en-US" dirty="0" smtClean="0"/>
          </a:p>
          <a:p>
            <a:pPr>
              <a:defRPr/>
            </a:pPr>
            <a:r>
              <a:rPr lang="ru-RU" dirty="0" smtClean="0"/>
              <a:t>Послушать лекцию о кластеризации для закрепления (</a:t>
            </a:r>
            <a:r>
              <a:rPr lang="ru-RU" dirty="0" smtClean="0">
                <a:hlinkClick r:id="rId3"/>
              </a:rPr>
              <a:t>лекция</a:t>
            </a:r>
            <a:r>
              <a:rPr lang="ru-RU" dirty="0" smtClean="0"/>
              <a:t> Виктора Лавренко).</a:t>
            </a:r>
          </a:p>
          <a:p>
            <a:pPr>
              <a:defRPr/>
            </a:pPr>
            <a:r>
              <a:rPr lang="ru-RU" dirty="0"/>
              <a:t>Послушать лекцию о </a:t>
            </a:r>
            <a:r>
              <a:rPr lang="en-US" dirty="0" smtClean="0"/>
              <a:t>PCA</a:t>
            </a:r>
            <a:r>
              <a:rPr lang="ru-RU" dirty="0" smtClean="0"/>
              <a:t> </a:t>
            </a:r>
            <a:r>
              <a:rPr lang="ru-RU" dirty="0"/>
              <a:t>для закрепления (</a:t>
            </a:r>
            <a:r>
              <a:rPr lang="ru-RU" dirty="0">
                <a:hlinkClick r:id="rId4"/>
              </a:rPr>
              <a:t>лекция</a:t>
            </a:r>
            <a:r>
              <a:rPr lang="ru-RU" dirty="0"/>
              <a:t> Виктора Лавренко</a:t>
            </a:r>
            <a:r>
              <a:rPr lang="ru-RU" dirty="0" smtClean="0"/>
              <a:t>).</a:t>
            </a:r>
            <a:endParaRPr lang="en-US" dirty="0" smtClean="0"/>
          </a:p>
          <a:p>
            <a:pPr>
              <a:defRPr/>
            </a:pPr>
            <a:r>
              <a:rPr lang="ru-RU" dirty="0" smtClean="0"/>
              <a:t>Пройти </a:t>
            </a:r>
            <a:r>
              <a:rPr lang="ru-RU" dirty="0" smtClean="0">
                <a:hlinkClick r:id="rId5"/>
              </a:rPr>
              <a:t>часть </a:t>
            </a:r>
            <a:r>
              <a:rPr lang="en-US" dirty="0" smtClean="0">
                <a:hlinkClick r:id="rId5"/>
              </a:rPr>
              <a:t>Unsupervised </a:t>
            </a:r>
            <a:r>
              <a:rPr lang="ru-RU" dirty="0" smtClean="0">
                <a:hlinkClick r:id="rId5"/>
              </a:rPr>
              <a:t>курса </a:t>
            </a:r>
            <a:r>
              <a:rPr lang="en-US" dirty="0" smtClean="0">
                <a:hlinkClick r:id="rId5"/>
              </a:rPr>
              <a:t>DSND </a:t>
            </a:r>
            <a:r>
              <a:rPr lang="en-US" dirty="0" smtClean="0"/>
              <a:t>(</a:t>
            </a:r>
            <a:r>
              <a:rPr lang="ru-RU" dirty="0" smtClean="0"/>
              <a:t>заполнить пропуски в ноутбуках, свериться с </a:t>
            </a:r>
            <a:r>
              <a:rPr lang="en-US" dirty="0" smtClean="0"/>
              <a:t>*_</a:t>
            </a:r>
            <a:r>
              <a:rPr lang="en-US" dirty="0" err="1" smtClean="0"/>
              <a:t>solution.ipynb</a:t>
            </a:r>
            <a:r>
              <a:rPr lang="en-US" dirty="0" smtClean="0"/>
              <a:t>).</a:t>
            </a:r>
          </a:p>
          <a:p>
            <a:pPr>
              <a:defRPr/>
            </a:pPr>
            <a:r>
              <a:rPr lang="ru-RU" dirty="0" smtClean="0"/>
              <a:t>Ознакомиться с алгоритмом </a:t>
            </a:r>
            <a:r>
              <a:rPr lang="en-US" dirty="0" smtClean="0"/>
              <a:t>Gaussian Mixture Model (</a:t>
            </a:r>
            <a:r>
              <a:rPr lang="ru-RU" dirty="0" smtClean="0">
                <a:hlinkClick r:id="rId6"/>
              </a:rPr>
              <a:t>лекция</a:t>
            </a:r>
            <a:r>
              <a:rPr lang="ru-RU" dirty="0" smtClean="0"/>
              <a:t> Виктора Лавренко)</a:t>
            </a:r>
            <a:r>
              <a:rPr lang="en-US" dirty="0" smtClean="0"/>
              <a:t>.</a:t>
            </a:r>
            <a:endParaRPr lang="ru-RU" dirty="0" smtClean="0"/>
          </a:p>
          <a:p>
            <a:pPr>
              <a:defRPr/>
            </a:pPr>
            <a:r>
              <a:rPr lang="ru-RU" dirty="0" smtClean="0"/>
              <a:t>Ознакомиться с алгоритмом </a:t>
            </a:r>
            <a:r>
              <a:rPr lang="en-US" dirty="0" smtClean="0"/>
              <a:t>X-Means (</a:t>
            </a:r>
            <a:r>
              <a:rPr lang="ru-RU" dirty="0" smtClean="0">
                <a:hlinkClick r:id="rId7"/>
              </a:rPr>
              <a:t>статья</a:t>
            </a:r>
            <a:r>
              <a:rPr lang="ru-RU" dirty="0" smtClean="0"/>
              <a:t>, реализация</a:t>
            </a:r>
            <a:r>
              <a:rPr lang="en-US" dirty="0" smtClean="0"/>
              <a:t> </a:t>
            </a:r>
            <a:r>
              <a:rPr lang="ru-RU" dirty="0" smtClean="0"/>
              <a:t>доступна в пакете </a:t>
            </a:r>
            <a:r>
              <a:rPr lang="en-US" dirty="0" err="1" smtClean="0"/>
              <a:t>pyclustering</a:t>
            </a:r>
            <a:r>
              <a:rPr lang="ru-RU" dirty="0" smtClean="0"/>
              <a:t>).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803349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/>
              <a:t>Q &amp; A</a:t>
            </a:r>
            <a:br>
              <a:rPr lang="en-US" sz="8000" dirty="0" smtClean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6000" b="1" dirty="0">
                <a:solidFill>
                  <a:srgbClr val="7593B3"/>
                </a:solidFill>
              </a:rPr>
              <a:t>Thank you</a:t>
            </a:r>
            <a:r>
              <a:rPr lang="en-US" sz="6000" b="1" dirty="0" smtClean="0">
                <a:solidFill>
                  <a:srgbClr val="7593B3"/>
                </a:solidFill>
              </a:rPr>
              <a:t>!</a:t>
            </a:r>
            <a:endParaRPr lang="ru-RU" sz="6000" dirty="0">
              <a:solidFill>
                <a:srgbClr val="7593B3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ML-course.   </a:t>
            </a:r>
            <a:r>
              <a:rPr lang="ru-RU" b="1" dirty="0"/>
              <a:t>Машинное обучение без учителя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8612188" y="93663"/>
            <a:ext cx="531812" cy="365125"/>
          </a:xfrm>
        </p:spPr>
        <p:txBody>
          <a:bodyPr/>
          <a:lstStyle/>
          <a:p>
            <a:fld id="{B491C8E4-965C-47C5-86B5-2FEC2000E3F4}" type="slidenum">
              <a:rPr lang="ru-RU" smtClean="0"/>
              <a:pPr/>
              <a:t>37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591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 smtClean="0"/>
              <a:t>Типы алгоритмов кластеризации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C8E4-965C-47C5-86B5-2FEC2000E3F4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28600" y="6629400"/>
            <a:ext cx="6172200" cy="228601"/>
          </a:xfrm>
        </p:spPr>
        <p:txBody>
          <a:bodyPr/>
          <a:lstStyle/>
          <a:p>
            <a:r>
              <a:rPr lang="en-US" b="1" dirty="0"/>
              <a:t>ML-course.   </a:t>
            </a:r>
            <a:r>
              <a:rPr lang="ru-RU" b="1" dirty="0"/>
              <a:t>Машинное обучение без учителя</a:t>
            </a:r>
            <a:endParaRPr lang="ru-RU" dirty="0"/>
          </a:p>
        </p:txBody>
      </p:sp>
      <p:sp>
        <p:nvSpPr>
          <p:cNvPr id="8" name="Объект 2"/>
          <p:cNvSpPr>
            <a:spLocks noGrp="1"/>
          </p:cNvSpPr>
          <p:nvPr>
            <p:ph idx="1"/>
          </p:nvPr>
        </p:nvSpPr>
        <p:spPr>
          <a:xfrm>
            <a:off x="228600" y="1979193"/>
            <a:ext cx="8686800" cy="2590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dirty="0" smtClean="0"/>
              <a:t>Жесткие</a:t>
            </a:r>
            <a:r>
              <a:rPr lang="en-US" dirty="0" smtClean="0"/>
              <a:t> (hard)</a:t>
            </a:r>
            <a:endParaRPr lang="ru-RU" dirty="0" smtClean="0"/>
          </a:p>
          <a:p>
            <a:pPr marL="457200" lvl="1" indent="0">
              <a:buNone/>
              <a:defRPr/>
            </a:pPr>
            <a:r>
              <a:rPr lang="ru-RU" sz="2000" dirty="0" smtClean="0"/>
              <a:t>Элемент либо принадлежит кластеру, либо нет</a:t>
            </a:r>
            <a:endParaRPr lang="en-US" sz="2000" dirty="0" smtClean="0"/>
          </a:p>
          <a:p>
            <a:pPr>
              <a:defRPr/>
            </a:pPr>
            <a:r>
              <a:rPr lang="ru-RU" dirty="0" smtClean="0"/>
              <a:t>Мягкие (</a:t>
            </a:r>
            <a:r>
              <a:rPr lang="en-US" dirty="0" smtClean="0"/>
              <a:t>soft)</a:t>
            </a:r>
            <a:endParaRPr lang="ru-RU" dirty="0" smtClean="0"/>
          </a:p>
          <a:p>
            <a:pPr marL="457200" lvl="1" indent="0">
              <a:buNone/>
              <a:defRPr/>
            </a:pPr>
            <a:r>
              <a:rPr lang="ru-RU" sz="2000" dirty="0" smtClean="0"/>
              <a:t>Степень принадлежности элемента кластеру</a:t>
            </a:r>
          </a:p>
        </p:txBody>
      </p:sp>
    </p:spTree>
    <p:extLst>
      <p:ext uri="{BB962C8B-B14F-4D97-AF65-F5344CB8AC3E}">
        <p14:creationId xmlns:p14="http://schemas.microsoft.com/office/powerpoint/2010/main" val="1062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 smtClean="0"/>
              <a:t>Типы алгоритмов кластеризации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C8E4-965C-47C5-86B5-2FEC2000E3F4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28600" y="6629400"/>
            <a:ext cx="6172200" cy="228601"/>
          </a:xfrm>
        </p:spPr>
        <p:txBody>
          <a:bodyPr/>
          <a:lstStyle/>
          <a:p>
            <a:r>
              <a:rPr lang="en-US" b="1" dirty="0"/>
              <a:t>ML-course.   </a:t>
            </a:r>
            <a:r>
              <a:rPr lang="ru-RU" b="1" dirty="0"/>
              <a:t>Машинное обучение без учителя</a:t>
            </a:r>
            <a:endParaRPr lang="ru-R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8620"/>
            <a:ext cx="8640804" cy="517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57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 smtClean="0"/>
              <a:t>Некорректность задачи кластеризации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C8E4-965C-47C5-86B5-2FEC2000E3F4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28600" y="6629400"/>
            <a:ext cx="6172200" cy="228601"/>
          </a:xfrm>
        </p:spPr>
        <p:txBody>
          <a:bodyPr/>
          <a:lstStyle/>
          <a:p>
            <a:r>
              <a:rPr lang="en-US" b="1" dirty="0"/>
              <a:t>ML-course.   </a:t>
            </a:r>
            <a:r>
              <a:rPr lang="ru-RU" b="1" dirty="0"/>
              <a:t>Машинное обучение без учителя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47800"/>
            <a:ext cx="8605838" cy="331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72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 smtClean="0"/>
              <a:t>Цели кластеризации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C8E4-965C-47C5-86B5-2FEC2000E3F4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28600" y="6629400"/>
            <a:ext cx="6172200" cy="228601"/>
          </a:xfrm>
        </p:spPr>
        <p:txBody>
          <a:bodyPr/>
          <a:lstStyle/>
          <a:p>
            <a:r>
              <a:rPr lang="en-US" b="1" dirty="0"/>
              <a:t>ML-course.   </a:t>
            </a:r>
            <a:r>
              <a:rPr lang="ru-RU" b="1" dirty="0"/>
              <a:t>Машинное обучение без учителя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1" y="998621"/>
            <a:ext cx="7768790" cy="486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880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 smtClean="0"/>
              <a:t>Типы кластерных структур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C8E4-965C-47C5-86B5-2FEC2000E3F4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28600" y="6629400"/>
            <a:ext cx="6172200" cy="228601"/>
          </a:xfrm>
        </p:spPr>
        <p:txBody>
          <a:bodyPr/>
          <a:lstStyle/>
          <a:p>
            <a:r>
              <a:rPr lang="en-US" b="1" dirty="0"/>
              <a:t>ML-course.   </a:t>
            </a:r>
            <a:r>
              <a:rPr lang="ru-RU" b="1" dirty="0"/>
              <a:t>Машинное обучение без учителя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998621"/>
            <a:ext cx="8262281" cy="464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89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 smtClean="0"/>
              <a:t>Типы кластерных структур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C8E4-965C-47C5-86B5-2FEC2000E3F4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28600" y="6629400"/>
            <a:ext cx="6172200" cy="228601"/>
          </a:xfrm>
        </p:spPr>
        <p:txBody>
          <a:bodyPr/>
          <a:lstStyle/>
          <a:p>
            <a:r>
              <a:rPr lang="en-US" b="1"/>
              <a:t>ML-course.   </a:t>
            </a:r>
            <a:r>
              <a:rPr lang="ru-RU" b="1"/>
              <a:t>Машинное обучение без учителя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998620"/>
            <a:ext cx="8155327" cy="441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2349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10668</TotalTime>
  <Words>790</Words>
  <Application>Microsoft Office PowerPoint</Application>
  <PresentationFormat>On-screen Show (4:3)</PresentationFormat>
  <Paragraphs>169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Trebuchet MS</vt:lpstr>
      <vt:lpstr>Тема Office</vt:lpstr>
      <vt:lpstr>TENSOR.BY  ML-course   5. Машинное обучение без учителя</vt:lpstr>
      <vt:lpstr>Задачи обучения без учителя</vt:lpstr>
      <vt:lpstr>Постановка задачи кластеризации</vt:lpstr>
      <vt:lpstr>Типы алгоритмов кластеризации</vt:lpstr>
      <vt:lpstr>Типы алгоритмов кластеризации</vt:lpstr>
      <vt:lpstr>Некорректность задачи кластеризации</vt:lpstr>
      <vt:lpstr>Цели кластеризации</vt:lpstr>
      <vt:lpstr>Типы кластерных структур</vt:lpstr>
      <vt:lpstr>Типы кластерных структур</vt:lpstr>
      <vt:lpstr>Типы кластерных структур</vt:lpstr>
      <vt:lpstr>Возможности алгоритмов кластеризации</vt:lpstr>
      <vt:lpstr>Проблема чувствительности к выбору метрики</vt:lpstr>
      <vt:lpstr>Анализ качества решения задачи кластеризации Известны лишь попарные расстояния между объектами</vt:lpstr>
      <vt:lpstr>Анализ качества решения задачи кластеризации Известны признаковые описания объектов</vt:lpstr>
      <vt:lpstr>Метод K-средних (K-means) для кластеризации</vt:lpstr>
      <vt:lpstr>Метод K-средних (K-means) для кластеризации</vt:lpstr>
      <vt:lpstr>Алгоритм кластеризации DBSCAN (Density-Based Spatial Clustering of Applications With Noise)</vt:lpstr>
      <vt:lpstr>Алгоритм кластеризации DBSCAN</vt:lpstr>
      <vt:lpstr>Преимущества алгоритма DBSCAN</vt:lpstr>
      <vt:lpstr>Агломеративная иерархическая кластеризация</vt:lpstr>
      <vt:lpstr>Агломеративная иерархическая кластеризация. Рекомендации</vt:lpstr>
      <vt:lpstr>Поиск ассоциативных правил</vt:lpstr>
      <vt:lpstr>Примеры применения</vt:lpstr>
      <vt:lpstr>Определения</vt:lpstr>
      <vt:lpstr>Пример</vt:lpstr>
      <vt:lpstr>Постановка задачи</vt:lpstr>
      <vt:lpstr>Алгоритм FP-Growth. Пример </vt:lpstr>
      <vt:lpstr>Алгоритм FP-Growth. Пример </vt:lpstr>
      <vt:lpstr>Алгоритм FP-Growth. Пример </vt:lpstr>
      <vt:lpstr>Алгоритм FP-Growth. Пример </vt:lpstr>
      <vt:lpstr>Алгоритм FP-Growth. Пример </vt:lpstr>
      <vt:lpstr>Понижение размерности</vt:lpstr>
      <vt:lpstr>Матричные обозначения</vt:lpstr>
      <vt:lpstr>Интуитивное объяснение</vt:lpstr>
      <vt:lpstr>Визуальная демонстрация</vt:lpstr>
      <vt:lpstr>Домашнее задание</vt:lpstr>
      <vt:lpstr>Q &amp; A  Thank you!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volha</dc:creator>
  <cp:lastModifiedBy>Alexander Fridman</cp:lastModifiedBy>
  <cp:revision>292</cp:revision>
  <cp:lastPrinted>2018-06-04T05:02:43Z</cp:lastPrinted>
  <dcterms:created xsi:type="dcterms:W3CDTF">2017-01-23T11:32:57Z</dcterms:created>
  <dcterms:modified xsi:type="dcterms:W3CDTF">2018-11-15T14:27:27Z</dcterms:modified>
</cp:coreProperties>
</file>